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6858000" cx="9144000"/>
  <p:notesSz cx="6858000" cy="9144000"/>
  <p:embeddedFontLst>
    <p:embeddedFont>
      <p:font typeface="Nanum Gothic"/>
      <p:regular r:id="rId74"/>
      <p:bold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53">
          <p15:clr>
            <a:srgbClr val="A4A3A4"/>
          </p15:clr>
        </p15:guide>
        <p15:guide id="2" orient="horz" pos="1706">
          <p15:clr>
            <a:srgbClr val="A4A3A4"/>
          </p15:clr>
        </p15:guide>
        <p15:guide id="3" pos="567">
          <p15:clr>
            <a:srgbClr val="A4A3A4"/>
          </p15:clr>
        </p15:guide>
        <p15:guide id="4" pos="519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F3987B-600C-41DB-9A22-5B34286B14CA}">
  <a:tblStyle styleId="{72F3987B-600C-41DB-9A22-5B34286B14C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253" orient="horz"/>
        <p:guide pos="1706" orient="horz"/>
        <p:guide pos="567"/>
        <p:guide pos="519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NanumGothic-bold.fntdata"/><Relationship Id="rId30" Type="http://schemas.openxmlformats.org/officeDocument/2006/relationships/slide" Target="slides/slide24.xml"/><Relationship Id="rId74" Type="http://schemas.openxmlformats.org/officeDocument/2006/relationships/font" Target="fonts/NanumGothic-regular.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35c28f60c_2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d35c28f60c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35c28f60c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35c28f60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01085d5de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d01085d5d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35c28f60c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d35c28f60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35c28f60c_3_2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d35c28f60c_3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35c28f60c_3_2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35c28f60c_3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35c28f60c_3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35c28f60c_3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35c28f60c_3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d35c28f60c_3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35c28f60c_2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35c28f60c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374ba4934_1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d374ba4934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412228b98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d412228b9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d412228b98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d412228b9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d374ba4934_1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d374ba4934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d412228b9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d412228b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d35fc08087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d35fc0808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d412228b98_1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d412228b98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d412228b98_1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d412228b98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d35fc08087_6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d35fc08087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d35fc08087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d35fc08087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d35c28f60c_3_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d35c28f60c_3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d412228b98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d412228b9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d35fc08087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d35fc0808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d35fc08087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d35fc0808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d35fc08087_4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d35fc08087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d35fc08087_2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d35fc08087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d35fc08087_6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d35fc08087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d412228b98_2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d412228b98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d412228b98_2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d412228b98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d35fc08087_9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d35fc08087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d35fc08087_16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d35fc08087_1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35c28f60c_2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35c28f60c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d35fc08087_4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d35fc08087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d412228b98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d412228b9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d412228b98_2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d412228b98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d412228b98_2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d412228b98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d412228b98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d412228b9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d412228b98_2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d412228b98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d412228b98_2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d412228b98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d412228b98_2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d412228b98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d35fc08087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d35fc0808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d412228b98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d412228b9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d01085d5de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d01085d5d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d35fc08087_1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d35fc08087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d35fc08087_1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d35fc08087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d35fc08087_1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d35fc08087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d35fc08087_1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d35fc08087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d35fc08087_1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d35fc08087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d35fc08087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d35fc0808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d35fc08087_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d35fc08087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d35fc08087_1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d35fc08087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d35fc08087_1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d35fc08087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d35fc08087_1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d35fc08087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35c28f60c_2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35c28f60c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d35fc08087_1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d35fc08087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d35fc08087_18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d35fc08087_1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d374ba4934_1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d374ba4934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d35fc08087_1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d35fc08087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d412228b9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d412228b98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d412228b9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d412228b98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d374ba4934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gd374ba4934_1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d01085d5d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gd01085d5de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01085d5de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01085d5d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01085d5de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01085d5d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35c28f60c_2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35c28f60c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11" name="Shape 11"/>
        <p:cNvGrpSpPr/>
        <p:nvPr/>
      </p:nvGrpSpPr>
      <p:grpSpPr>
        <a:xfrm>
          <a:off x="0" y="0"/>
          <a:ext cx="0" cy="0"/>
          <a:chOff x="0" y="0"/>
          <a:chExt cx="0" cy="0"/>
        </a:xfrm>
      </p:grpSpPr>
      <p:sp>
        <p:nvSpPr>
          <p:cNvPr id="12" name="Google Shape;12;p2"/>
          <p:cNvSpPr/>
          <p:nvPr/>
        </p:nvSpPr>
        <p:spPr>
          <a:xfrm>
            <a:off x="0" y="0"/>
            <a:ext cx="9144000" cy="661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1800" u="none" cap="none" strike="noStrike">
              <a:solidFill>
                <a:schemeClr val="lt1"/>
              </a:solidFill>
              <a:latin typeface="Noto Sans Symbols"/>
              <a:ea typeface="Noto Sans Symbols"/>
              <a:cs typeface="Noto Sans Symbols"/>
              <a:sym typeface="Noto Sans Symbols"/>
            </a:endParaRPr>
          </a:p>
        </p:txBody>
      </p:sp>
      <p:sp>
        <p:nvSpPr>
          <p:cNvPr id="13" name="Google Shape;13;p2"/>
          <p:cNvSpPr txBox="1"/>
          <p:nvPr>
            <p:ph type="title"/>
          </p:nvPr>
        </p:nvSpPr>
        <p:spPr>
          <a:xfrm>
            <a:off x="0" y="0"/>
            <a:ext cx="9144000" cy="6618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1"/>
              </a:buClr>
              <a:buSzPts val="3000"/>
              <a:buNone/>
              <a:defRPr b="1" i="0" sz="3000" u="none" cap="none" strike="noStrike">
                <a:solidFill>
                  <a:schemeClr val="dk1"/>
                </a:solidFill>
              </a:defRPr>
            </a:lvl1pPr>
            <a:lvl2pPr lvl="1" rtl="0">
              <a:spcBef>
                <a:spcPts val="0"/>
              </a:spcBef>
              <a:spcAft>
                <a:spcPts val="0"/>
              </a:spcAft>
              <a:buSzPts val="3000"/>
              <a:buNone/>
              <a:defRPr b="1" sz="3000"/>
            </a:lvl2pPr>
            <a:lvl3pPr lvl="2" rtl="0">
              <a:spcBef>
                <a:spcPts val="0"/>
              </a:spcBef>
              <a:spcAft>
                <a:spcPts val="0"/>
              </a:spcAft>
              <a:buSzPts val="3000"/>
              <a:buNone/>
              <a:defRPr b="1" sz="3000"/>
            </a:lvl3pPr>
            <a:lvl4pPr lvl="3" rtl="0">
              <a:spcBef>
                <a:spcPts val="0"/>
              </a:spcBef>
              <a:spcAft>
                <a:spcPts val="0"/>
              </a:spcAft>
              <a:buSzPts val="3000"/>
              <a:buNone/>
              <a:defRPr b="1" sz="3000"/>
            </a:lvl4pPr>
            <a:lvl5pPr lvl="4" rtl="0">
              <a:spcBef>
                <a:spcPts val="0"/>
              </a:spcBef>
              <a:spcAft>
                <a:spcPts val="0"/>
              </a:spcAft>
              <a:buSzPts val="3000"/>
              <a:buNone/>
              <a:defRPr b="1" sz="3000"/>
            </a:lvl5pPr>
            <a:lvl6pPr lvl="5" rtl="0">
              <a:spcBef>
                <a:spcPts val="0"/>
              </a:spcBef>
              <a:spcAft>
                <a:spcPts val="0"/>
              </a:spcAft>
              <a:buSzPts val="3000"/>
              <a:buNone/>
              <a:defRPr b="1" sz="3000"/>
            </a:lvl6pPr>
            <a:lvl7pPr lvl="6" rtl="0">
              <a:spcBef>
                <a:spcPts val="0"/>
              </a:spcBef>
              <a:spcAft>
                <a:spcPts val="0"/>
              </a:spcAft>
              <a:buSzPts val="3000"/>
              <a:buNone/>
              <a:defRPr b="1" sz="3000"/>
            </a:lvl7pPr>
            <a:lvl8pPr lvl="7" rtl="0">
              <a:spcBef>
                <a:spcPts val="0"/>
              </a:spcBef>
              <a:spcAft>
                <a:spcPts val="0"/>
              </a:spcAft>
              <a:buSzPts val="3000"/>
              <a:buNone/>
              <a:defRPr b="1" sz="3000"/>
            </a:lvl8pPr>
            <a:lvl9pPr lvl="8" rtl="0">
              <a:spcBef>
                <a:spcPts val="0"/>
              </a:spcBef>
              <a:spcAft>
                <a:spcPts val="0"/>
              </a:spcAft>
              <a:buSzPts val="3000"/>
              <a:buNone/>
              <a:defRPr b="1" sz="3000"/>
            </a:lvl9pPr>
          </a:lstStyle>
          <a:p/>
        </p:txBody>
      </p:sp>
      <p:sp>
        <p:nvSpPr>
          <p:cNvPr id="14" name="Google Shape;14;p2"/>
          <p:cNvSpPr txBox="1"/>
          <p:nvPr>
            <p:ph idx="1" type="body"/>
          </p:nvPr>
        </p:nvSpPr>
        <p:spPr>
          <a:xfrm>
            <a:off x="142800" y="821875"/>
            <a:ext cx="8858400" cy="45261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30000"/>
              </a:lnSpc>
              <a:spcBef>
                <a:spcPts val="640"/>
              </a:spcBef>
              <a:spcAft>
                <a:spcPts val="0"/>
              </a:spcAft>
              <a:buClr>
                <a:schemeClr val="dk1"/>
              </a:buClr>
              <a:buSzPts val="3200"/>
              <a:buFont typeface="Nanum Gothic"/>
              <a:buChar char="•"/>
              <a:defRPr i="0" sz="3200" u="none" cap="none" strike="noStrike">
                <a:solidFill>
                  <a:schemeClr val="dk1"/>
                </a:solidFill>
                <a:latin typeface="Nanum Gothic"/>
                <a:ea typeface="Nanum Gothic"/>
                <a:cs typeface="Nanum Gothic"/>
                <a:sym typeface="Nanum Gothic"/>
              </a:defRPr>
            </a:lvl1pPr>
            <a:lvl2pPr indent="-406400" lvl="1" marL="914400" marR="0" rtl="0" algn="l">
              <a:lnSpc>
                <a:spcPct val="130000"/>
              </a:lnSpc>
              <a:spcBef>
                <a:spcPts val="640"/>
              </a:spcBef>
              <a:spcAft>
                <a:spcPts val="0"/>
              </a:spcAft>
              <a:buClr>
                <a:schemeClr val="dk1"/>
              </a:buClr>
              <a:buSzPts val="2800"/>
              <a:buFont typeface="Nanum Gothic"/>
              <a:buChar char="–"/>
              <a:defRPr i="0" sz="2800" u="none" cap="none" strike="noStrike">
                <a:solidFill>
                  <a:schemeClr val="dk1"/>
                </a:solidFill>
                <a:latin typeface="Nanum Gothic"/>
                <a:ea typeface="Nanum Gothic"/>
                <a:cs typeface="Nanum Gothic"/>
                <a:sym typeface="Nanum Gothic"/>
              </a:defRPr>
            </a:lvl2pPr>
            <a:lvl3pPr indent="-381000" lvl="2" marL="1371600" marR="0" rtl="0" algn="l">
              <a:lnSpc>
                <a:spcPct val="130000"/>
              </a:lnSpc>
              <a:spcBef>
                <a:spcPts val="640"/>
              </a:spcBef>
              <a:spcAft>
                <a:spcPts val="0"/>
              </a:spcAft>
              <a:buClr>
                <a:schemeClr val="dk1"/>
              </a:buClr>
              <a:buSzPts val="2400"/>
              <a:buFont typeface="Nanum Gothic"/>
              <a:buChar char="•"/>
              <a:defRPr i="0" sz="2400" u="none" cap="none" strike="noStrike">
                <a:solidFill>
                  <a:schemeClr val="dk1"/>
                </a:solidFill>
                <a:latin typeface="Nanum Gothic"/>
                <a:ea typeface="Nanum Gothic"/>
                <a:cs typeface="Nanum Gothic"/>
                <a:sym typeface="Nanum Gothic"/>
              </a:defRPr>
            </a:lvl3pPr>
            <a:lvl4pPr indent="-355600" lvl="3" marL="1828800" marR="0" rtl="0" algn="l">
              <a:lnSpc>
                <a:spcPct val="130000"/>
              </a:lnSpc>
              <a:spcBef>
                <a:spcPts val="640"/>
              </a:spcBef>
              <a:spcAft>
                <a:spcPts val="0"/>
              </a:spcAft>
              <a:buClr>
                <a:schemeClr val="dk1"/>
              </a:buClr>
              <a:buSzPts val="2000"/>
              <a:buFont typeface="Nanum Gothic"/>
              <a:buChar char="–"/>
              <a:defRPr i="0" sz="2000" u="none" cap="none" strike="noStrike">
                <a:solidFill>
                  <a:schemeClr val="dk1"/>
                </a:solidFill>
                <a:latin typeface="Nanum Gothic"/>
                <a:ea typeface="Nanum Gothic"/>
                <a:cs typeface="Nanum Gothic"/>
                <a:sym typeface="Nanum Gothic"/>
              </a:defRPr>
            </a:lvl4pPr>
            <a:lvl5pPr indent="-355600" lvl="4" marL="2286000" marR="0" rtl="0" algn="l">
              <a:lnSpc>
                <a:spcPct val="130000"/>
              </a:lnSpc>
              <a:spcBef>
                <a:spcPts val="640"/>
              </a:spcBef>
              <a:spcAft>
                <a:spcPts val="0"/>
              </a:spcAft>
              <a:buClr>
                <a:schemeClr val="dk1"/>
              </a:buClr>
              <a:buSzPts val="2000"/>
              <a:buFont typeface="Nanum Gothic"/>
              <a:buChar char="»"/>
              <a:defRPr i="0" sz="2000" u="none" cap="none" strike="noStrike">
                <a:solidFill>
                  <a:schemeClr val="dk1"/>
                </a:solidFill>
                <a:latin typeface="Nanum Gothic"/>
                <a:ea typeface="Nanum Gothic"/>
                <a:cs typeface="Nanum Gothic"/>
                <a:sym typeface="Nanum Gothic"/>
              </a:defRPr>
            </a:lvl5pPr>
            <a:lvl6pPr indent="-355600" lvl="5" marL="2743200" marR="0" rtl="0" algn="l">
              <a:lnSpc>
                <a:spcPct val="130000"/>
              </a:lnSpc>
              <a:spcBef>
                <a:spcPts val="640"/>
              </a:spcBef>
              <a:spcAft>
                <a:spcPts val="0"/>
              </a:spcAft>
              <a:buClr>
                <a:schemeClr val="dk1"/>
              </a:buClr>
              <a:buSzPts val="2000"/>
              <a:buFont typeface="Nanum Gothic"/>
              <a:buChar char="•"/>
              <a:defRPr i="0" sz="2000" u="none" cap="none" strike="noStrike">
                <a:solidFill>
                  <a:schemeClr val="dk1"/>
                </a:solidFill>
                <a:latin typeface="Nanum Gothic"/>
                <a:ea typeface="Nanum Gothic"/>
                <a:cs typeface="Nanum Gothic"/>
                <a:sym typeface="Nanum Gothic"/>
              </a:defRPr>
            </a:lvl6pPr>
            <a:lvl7pPr indent="-355600" lvl="6" marL="3200400" marR="0" rtl="0" algn="l">
              <a:lnSpc>
                <a:spcPct val="130000"/>
              </a:lnSpc>
              <a:spcBef>
                <a:spcPts val="640"/>
              </a:spcBef>
              <a:spcAft>
                <a:spcPts val="0"/>
              </a:spcAft>
              <a:buClr>
                <a:schemeClr val="dk1"/>
              </a:buClr>
              <a:buSzPts val="2000"/>
              <a:buFont typeface="Nanum Gothic"/>
              <a:buChar char="•"/>
              <a:defRPr i="0" sz="2000" u="none" cap="none" strike="noStrike">
                <a:solidFill>
                  <a:schemeClr val="dk1"/>
                </a:solidFill>
                <a:latin typeface="Nanum Gothic"/>
                <a:ea typeface="Nanum Gothic"/>
                <a:cs typeface="Nanum Gothic"/>
                <a:sym typeface="Nanum Gothic"/>
              </a:defRPr>
            </a:lvl7pPr>
            <a:lvl8pPr indent="-355600" lvl="7" marL="3657600" marR="0" rtl="0" algn="l">
              <a:lnSpc>
                <a:spcPct val="130000"/>
              </a:lnSpc>
              <a:spcBef>
                <a:spcPts val="640"/>
              </a:spcBef>
              <a:spcAft>
                <a:spcPts val="0"/>
              </a:spcAft>
              <a:buClr>
                <a:schemeClr val="dk1"/>
              </a:buClr>
              <a:buSzPts val="2000"/>
              <a:buFont typeface="Nanum Gothic"/>
              <a:buChar char="•"/>
              <a:defRPr i="0" sz="2000" u="none" cap="none" strike="noStrike">
                <a:solidFill>
                  <a:schemeClr val="dk1"/>
                </a:solidFill>
                <a:latin typeface="Nanum Gothic"/>
                <a:ea typeface="Nanum Gothic"/>
                <a:cs typeface="Nanum Gothic"/>
                <a:sym typeface="Nanum Gothic"/>
              </a:defRPr>
            </a:lvl8pPr>
            <a:lvl9pPr indent="-355600" lvl="8" marL="4114800" marR="0" rtl="0" algn="l">
              <a:lnSpc>
                <a:spcPct val="130000"/>
              </a:lnSpc>
              <a:spcBef>
                <a:spcPts val="640"/>
              </a:spcBef>
              <a:spcAft>
                <a:spcPts val="0"/>
              </a:spcAft>
              <a:buClr>
                <a:schemeClr val="dk1"/>
              </a:buClr>
              <a:buSzPts val="2000"/>
              <a:buFont typeface="Nanum Gothic"/>
              <a:buChar char="•"/>
              <a:defRPr i="0" sz="2000" u="none" cap="none" strike="noStrike">
                <a:solidFill>
                  <a:schemeClr val="dk1"/>
                </a:solidFill>
                <a:latin typeface="Nanum Gothic"/>
                <a:ea typeface="Nanum Gothic"/>
                <a:cs typeface="Nanum Gothic"/>
                <a:sym typeface="Nanum Gothic"/>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56" name="Shape 56"/>
        <p:cNvGrpSpPr/>
        <p:nvPr/>
      </p:nvGrpSpPr>
      <p:grpSpPr>
        <a:xfrm>
          <a:off x="0" y="0"/>
          <a:ext cx="0" cy="0"/>
          <a:chOff x="0" y="0"/>
          <a:chExt cx="0" cy="0"/>
        </a:xfrm>
      </p:grpSpPr>
      <p:sp>
        <p:nvSpPr>
          <p:cNvPr id="57" name="Google Shape;57;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9" name="Google Shape;59;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62" name="Shape 62"/>
        <p:cNvGrpSpPr/>
        <p:nvPr/>
      </p:nvGrpSpPr>
      <p:grpSpPr>
        <a:xfrm>
          <a:off x="0" y="0"/>
          <a:ext cx="0" cy="0"/>
          <a:chOff x="0" y="0"/>
          <a:chExt cx="0" cy="0"/>
        </a:xfrm>
      </p:grpSpPr>
      <p:sp>
        <p:nvSpPr>
          <p:cNvPr id="63" name="Google Shape;63;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1">
  <p:cSld name="제목 슬라이드_1">
    <p:spTree>
      <p:nvGrpSpPr>
        <p:cNvPr id="68" name="Shape 68"/>
        <p:cNvGrpSpPr/>
        <p:nvPr/>
      </p:nvGrpSpPr>
      <p:grpSpPr>
        <a:xfrm>
          <a:off x="0" y="0"/>
          <a:ext cx="0" cy="0"/>
          <a:chOff x="0" y="0"/>
          <a:chExt cx="0" cy="0"/>
        </a:xfrm>
      </p:grpSpPr>
      <p:sp>
        <p:nvSpPr>
          <p:cNvPr id="69" name="Google Shape;69;p13"/>
          <p:cNvSpPr/>
          <p:nvPr/>
        </p:nvSpPr>
        <p:spPr>
          <a:xfrm>
            <a:off x="0" y="0"/>
            <a:ext cx="9144000" cy="12687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spTree>
      <p:nvGrpSpPr>
        <p:cNvPr id="16"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7" name="Shape 17"/>
        <p:cNvGrpSpPr/>
        <p:nvPr/>
      </p:nvGrpSpPr>
      <p:grpSpPr>
        <a:xfrm>
          <a:off x="0" y="0"/>
          <a:ext cx="0" cy="0"/>
          <a:chOff x="0" y="0"/>
          <a:chExt cx="0" cy="0"/>
        </a:xfrm>
      </p:grpSpPr>
      <p:sp>
        <p:nvSpPr>
          <p:cNvPr id="18" name="Google Shape;18;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0" name="Google Shape;20;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1" name="Google Shape;21;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24" name="Shape 24"/>
        <p:cNvGrpSpPr/>
        <p:nvPr/>
      </p:nvGrpSpPr>
      <p:grpSpPr>
        <a:xfrm>
          <a:off x="0" y="0"/>
          <a:ext cx="0" cy="0"/>
          <a:chOff x="0" y="0"/>
          <a:chExt cx="0" cy="0"/>
        </a:xfrm>
      </p:grpSpPr>
      <p:sp>
        <p:nvSpPr>
          <p:cNvPr id="25" name="Google Shape;25;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algu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7" name="Google Shape;27;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8" name="Google Shape;28;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9" name="Google Shape;29;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0" name="Google Shape;30;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33" name="Shape 33"/>
        <p:cNvGrpSpPr/>
        <p:nvPr/>
      </p:nvGrpSpPr>
      <p:grpSpPr>
        <a:xfrm>
          <a:off x="0" y="0"/>
          <a:ext cx="0" cy="0"/>
          <a:chOff x="0" y="0"/>
          <a:chExt cx="0" cy="0"/>
        </a:xfrm>
      </p:grpSpPr>
      <p:sp>
        <p:nvSpPr>
          <p:cNvPr id="34" name="Google Shape;34;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38" name="Shape 38"/>
        <p:cNvGrpSpPr/>
        <p:nvPr/>
      </p:nvGrpSpPr>
      <p:grpSpPr>
        <a:xfrm>
          <a:off x="0" y="0"/>
          <a:ext cx="0" cy="0"/>
          <a:chOff x="0" y="0"/>
          <a:chExt cx="0" cy="0"/>
        </a:xfrm>
      </p:grpSpPr>
      <p:sp>
        <p:nvSpPr>
          <p:cNvPr id="39" name="Google Shape;39;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42" name="Shape 42"/>
        <p:cNvGrpSpPr/>
        <p:nvPr/>
      </p:nvGrpSpPr>
      <p:grpSpPr>
        <a:xfrm>
          <a:off x="0" y="0"/>
          <a:ext cx="0" cy="0"/>
          <a:chOff x="0" y="0"/>
          <a:chExt cx="0" cy="0"/>
        </a:xfrm>
      </p:grpSpPr>
      <p:sp>
        <p:nvSpPr>
          <p:cNvPr id="43" name="Google Shape;43;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algun Gothic"/>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5" name="Google Shape;45;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6" name="Google Shape;46;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49" name="Shape 49"/>
        <p:cNvGrpSpPr/>
        <p:nvPr/>
      </p:nvGrpSpPr>
      <p:grpSpPr>
        <a:xfrm>
          <a:off x="0" y="0"/>
          <a:ext cx="0" cy="0"/>
          <a:chOff x="0" y="0"/>
          <a:chExt cx="0" cy="0"/>
        </a:xfrm>
      </p:grpSpPr>
      <p:sp>
        <p:nvSpPr>
          <p:cNvPr id="50" name="Google Shape;50;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algun Gothic"/>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algun Gothic"/>
                <a:ea typeface="Malgun Gothic"/>
                <a:cs typeface="Malgun Gothic"/>
                <a:sym typeface="Malgun Gothic"/>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algun Gothic"/>
                <a:ea typeface="Malgun Gothic"/>
                <a:cs typeface="Malgun Gothic"/>
                <a:sym typeface="Malgun Gothic"/>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algun Gothic"/>
                <a:ea typeface="Malgun Gothic"/>
                <a:cs typeface="Malgun Gothic"/>
                <a:sym typeface="Malgun Gothic"/>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9pPr>
          </a:lstStyle>
          <a:p/>
        </p:txBody>
      </p:sp>
      <p:sp>
        <p:nvSpPr>
          <p:cNvPr id="52" name="Google Shape;52;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3" name="Google Shape;53;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Nanum Gothic"/>
              <a:buNone/>
              <a:defRPr i="0" sz="4400" u="none" cap="none" strike="noStrike">
                <a:solidFill>
                  <a:schemeClr val="dk1"/>
                </a:solidFill>
                <a:latin typeface="Nanum Gothic"/>
                <a:ea typeface="Nanum Gothic"/>
                <a:cs typeface="Nanum Gothic"/>
                <a:sym typeface="Nanum Gothic"/>
              </a:defRPr>
            </a:lvl1pPr>
            <a:lvl2pPr lvl="1">
              <a:spcBef>
                <a:spcPts val="0"/>
              </a:spcBef>
              <a:spcAft>
                <a:spcPts val="0"/>
              </a:spcAft>
              <a:buSzPts val="1400"/>
              <a:buFont typeface="Nanum Gothic"/>
              <a:buNone/>
              <a:defRPr sz="1800">
                <a:latin typeface="Nanum Gothic"/>
                <a:ea typeface="Nanum Gothic"/>
                <a:cs typeface="Nanum Gothic"/>
                <a:sym typeface="Nanum Gothic"/>
              </a:defRPr>
            </a:lvl2pPr>
            <a:lvl3pPr lvl="2">
              <a:spcBef>
                <a:spcPts val="0"/>
              </a:spcBef>
              <a:spcAft>
                <a:spcPts val="0"/>
              </a:spcAft>
              <a:buSzPts val="1400"/>
              <a:buFont typeface="Nanum Gothic"/>
              <a:buNone/>
              <a:defRPr sz="1800">
                <a:latin typeface="Nanum Gothic"/>
                <a:ea typeface="Nanum Gothic"/>
                <a:cs typeface="Nanum Gothic"/>
                <a:sym typeface="Nanum Gothic"/>
              </a:defRPr>
            </a:lvl3pPr>
            <a:lvl4pPr lvl="3">
              <a:spcBef>
                <a:spcPts val="0"/>
              </a:spcBef>
              <a:spcAft>
                <a:spcPts val="0"/>
              </a:spcAft>
              <a:buSzPts val="1400"/>
              <a:buFont typeface="Nanum Gothic"/>
              <a:buNone/>
              <a:defRPr sz="1800">
                <a:latin typeface="Nanum Gothic"/>
                <a:ea typeface="Nanum Gothic"/>
                <a:cs typeface="Nanum Gothic"/>
                <a:sym typeface="Nanum Gothic"/>
              </a:defRPr>
            </a:lvl4pPr>
            <a:lvl5pPr lvl="4">
              <a:spcBef>
                <a:spcPts val="0"/>
              </a:spcBef>
              <a:spcAft>
                <a:spcPts val="0"/>
              </a:spcAft>
              <a:buSzPts val="1400"/>
              <a:buFont typeface="Nanum Gothic"/>
              <a:buNone/>
              <a:defRPr sz="1800">
                <a:latin typeface="Nanum Gothic"/>
                <a:ea typeface="Nanum Gothic"/>
                <a:cs typeface="Nanum Gothic"/>
                <a:sym typeface="Nanum Gothic"/>
              </a:defRPr>
            </a:lvl5pPr>
            <a:lvl6pPr lvl="5">
              <a:spcBef>
                <a:spcPts val="0"/>
              </a:spcBef>
              <a:spcAft>
                <a:spcPts val="0"/>
              </a:spcAft>
              <a:buSzPts val="1400"/>
              <a:buFont typeface="Nanum Gothic"/>
              <a:buNone/>
              <a:defRPr sz="1800">
                <a:latin typeface="Nanum Gothic"/>
                <a:ea typeface="Nanum Gothic"/>
                <a:cs typeface="Nanum Gothic"/>
                <a:sym typeface="Nanum Gothic"/>
              </a:defRPr>
            </a:lvl6pPr>
            <a:lvl7pPr lvl="6">
              <a:spcBef>
                <a:spcPts val="0"/>
              </a:spcBef>
              <a:spcAft>
                <a:spcPts val="0"/>
              </a:spcAft>
              <a:buSzPts val="1400"/>
              <a:buFont typeface="Nanum Gothic"/>
              <a:buNone/>
              <a:defRPr sz="1800">
                <a:latin typeface="Nanum Gothic"/>
                <a:ea typeface="Nanum Gothic"/>
                <a:cs typeface="Nanum Gothic"/>
                <a:sym typeface="Nanum Gothic"/>
              </a:defRPr>
            </a:lvl7pPr>
            <a:lvl8pPr lvl="7">
              <a:spcBef>
                <a:spcPts val="0"/>
              </a:spcBef>
              <a:spcAft>
                <a:spcPts val="0"/>
              </a:spcAft>
              <a:buSzPts val="1400"/>
              <a:buFont typeface="Nanum Gothic"/>
              <a:buNone/>
              <a:defRPr sz="1800">
                <a:latin typeface="Nanum Gothic"/>
                <a:ea typeface="Nanum Gothic"/>
                <a:cs typeface="Nanum Gothic"/>
                <a:sym typeface="Nanum Gothic"/>
              </a:defRPr>
            </a:lvl8pPr>
            <a:lvl9pPr lvl="8">
              <a:spcBef>
                <a:spcPts val="0"/>
              </a:spcBef>
              <a:spcAft>
                <a:spcPts val="0"/>
              </a:spcAft>
              <a:buSzPts val="1400"/>
              <a:buFont typeface="Nanum Gothic"/>
              <a:buNone/>
              <a:defRPr sz="1800">
                <a:latin typeface="Nanum Gothic"/>
                <a:ea typeface="Nanum Gothic"/>
                <a:cs typeface="Nanum Gothic"/>
                <a:sym typeface="Nanum Gothic"/>
              </a:defRPr>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Nanum Gothic"/>
              <a:buChar char="•"/>
              <a:defRPr i="0" sz="3200" u="none" cap="none" strike="noStrike">
                <a:solidFill>
                  <a:schemeClr val="dk1"/>
                </a:solidFill>
                <a:latin typeface="Nanum Gothic"/>
                <a:ea typeface="Nanum Gothic"/>
                <a:cs typeface="Nanum Gothic"/>
                <a:sym typeface="Nanum Gothic"/>
              </a:defRPr>
            </a:lvl1pPr>
            <a:lvl2pPr indent="-406400" lvl="1" marL="914400" marR="0" rtl="0" algn="l">
              <a:spcBef>
                <a:spcPts val="560"/>
              </a:spcBef>
              <a:spcAft>
                <a:spcPts val="0"/>
              </a:spcAft>
              <a:buClr>
                <a:schemeClr val="dk1"/>
              </a:buClr>
              <a:buSzPts val="2800"/>
              <a:buFont typeface="Nanum Gothic"/>
              <a:buChar char="–"/>
              <a:defRPr i="0" sz="2800" u="none" cap="none" strike="noStrike">
                <a:solidFill>
                  <a:schemeClr val="dk1"/>
                </a:solidFill>
                <a:latin typeface="Nanum Gothic"/>
                <a:ea typeface="Nanum Gothic"/>
                <a:cs typeface="Nanum Gothic"/>
                <a:sym typeface="Nanum Gothic"/>
              </a:defRPr>
            </a:lvl2pPr>
            <a:lvl3pPr indent="-381000" lvl="2" marL="1371600" marR="0" rtl="0" algn="l">
              <a:spcBef>
                <a:spcPts val="480"/>
              </a:spcBef>
              <a:spcAft>
                <a:spcPts val="0"/>
              </a:spcAft>
              <a:buClr>
                <a:schemeClr val="dk1"/>
              </a:buClr>
              <a:buSzPts val="2400"/>
              <a:buFont typeface="Nanum Gothic"/>
              <a:buChar char="•"/>
              <a:defRPr i="0" sz="2400" u="none" cap="none" strike="noStrike">
                <a:solidFill>
                  <a:schemeClr val="dk1"/>
                </a:solidFill>
                <a:latin typeface="Nanum Gothic"/>
                <a:ea typeface="Nanum Gothic"/>
                <a:cs typeface="Nanum Gothic"/>
                <a:sym typeface="Nanum Gothic"/>
              </a:defRPr>
            </a:lvl3pPr>
            <a:lvl4pPr indent="-355600" lvl="3" marL="1828800" marR="0" rtl="0" algn="l">
              <a:spcBef>
                <a:spcPts val="400"/>
              </a:spcBef>
              <a:spcAft>
                <a:spcPts val="0"/>
              </a:spcAft>
              <a:buClr>
                <a:schemeClr val="dk1"/>
              </a:buClr>
              <a:buSzPts val="2000"/>
              <a:buFont typeface="Nanum Gothic"/>
              <a:buChar char="–"/>
              <a:defRPr i="0" sz="2000" u="none" cap="none" strike="noStrike">
                <a:solidFill>
                  <a:schemeClr val="dk1"/>
                </a:solidFill>
                <a:latin typeface="Nanum Gothic"/>
                <a:ea typeface="Nanum Gothic"/>
                <a:cs typeface="Nanum Gothic"/>
                <a:sym typeface="Nanum Gothic"/>
              </a:defRPr>
            </a:lvl4pPr>
            <a:lvl5pPr indent="-355600" lvl="4" marL="2286000" marR="0" rtl="0" algn="l">
              <a:spcBef>
                <a:spcPts val="400"/>
              </a:spcBef>
              <a:spcAft>
                <a:spcPts val="0"/>
              </a:spcAft>
              <a:buClr>
                <a:schemeClr val="dk1"/>
              </a:buClr>
              <a:buSzPts val="2000"/>
              <a:buFont typeface="Nanum Gothic"/>
              <a:buChar char="»"/>
              <a:defRPr i="0" sz="2000" u="none" cap="none" strike="noStrike">
                <a:solidFill>
                  <a:schemeClr val="dk1"/>
                </a:solidFill>
                <a:latin typeface="Nanum Gothic"/>
                <a:ea typeface="Nanum Gothic"/>
                <a:cs typeface="Nanum Gothic"/>
                <a:sym typeface="Nanum Gothic"/>
              </a:defRPr>
            </a:lvl5pPr>
            <a:lvl6pPr indent="-355600" lvl="5" marL="2743200" marR="0" rtl="0" algn="l">
              <a:spcBef>
                <a:spcPts val="400"/>
              </a:spcBef>
              <a:spcAft>
                <a:spcPts val="0"/>
              </a:spcAft>
              <a:buClr>
                <a:schemeClr val="dk1"/>
              </a:buClr>
              <a:buSzPts val="2000"/>
              <a:buFont typeface="Nanum Gothic"/>
              <a:buChar char="•"/>
              <a:defRPr i="0" sz="2000" u="none" cap="none" strike="noStrike">
                <a:solidFill>
                  <a:schemeClr val="dk1"/>
                </a:solidFill>
                <a:latin typeface="Nanum Gothic"/>
                <a:ea typeface="Nanum Gothic"/>
                <a:cs typeface="Nanum Gothic"/>
                <a:sym typeface="Nanum Gothic"/>
              </a:defRPr>
            </a:lvl6pPr>
            <a:lvl7pPr indent="-355600" lvl="6" marL="3200400" marR="0" rtl="0" algn="l">
              <a:spcBef>
                <a:spcPts val="400"/>
              </a:spcBef>
              <a:spcAft>
                <a:spcPts val="0"/>
              </a:spcAft>
              <a:buClr>
                <a:schemeClr val="dk1"/>
              </a:buClr>
              <a:buSzPts val="2000"/>
              <a:buFont typeface="Nanum Gothic"/>
              <a:buChar char="•"/>
              <a:defRPr i="0" sz="2000" u="none" cap="none" strike="noStrike">
                <a:solidFill>
                  <a:schemeClr val="dk1"/>
                </a:solidFill>
                <a:latin typeface="Nanum Gothic"/>
                <a:ea typeface="Nanum Gothic"/>
                <a:cs typeface="Nanum Gothic"/>
                <a:sym typeface="Nanum Gothic"/>
              </a:defRPr>
            </a:lvl7pPr>
            <a:lvl8pPr indent="-355600" lvl="7" marL="3657600" marR="0" rtl="0" algn="l">
              <a:spcBef>
                <a:spcPts val="400"/>
              </a:spcBef>
              <a:spcAft>
                <a:spcPts val="0"/>
              </a:spcAft>
              <a:buClr>
                <a:schemeClr val="dk1"/>
              </a:buClr>
              <a:buSzPts val="2000"/>
              <a:buFont typeface="Nanum Gothic"/>
              <a:buChar char="•"/>
              <a:defRPr i="0" sz="2000" u="none" cap="none" strike="noStrike">
                <a:solidFill>
                  <a:schemeClr val="dk1"/>
                </a:solidFill>
                <a:latin typeface="Nanum Gothic"/>
                <a:ea typeface="Nanum Gothic"/>
                <a:cs typeface="Nanum Gothic"/>
                <a:sym typeface="Nanum Gothic"/>
              </a:defRPr>
            </a:lvl8pPr>
            <a:lvl9pPr indent="-355600" lvl="8" marL="4114800" marR="0" rtl="0" algn="l">
              <a:spcBef>
                <a:spcPts val="400"/>
              </a:spcBef>
              <a:spcAft>
                <a:spcPts val="0"/>
              </a:spcAft>
              <a:buClr>
                <a:schemeClr val="dk1"/>
              </a:buClr>
              <a:buSzPts val="2000"/>
              <a:buFont typeface="Nanum Gothic"/>
              <a:buChar char="•"/>
              <a:defRPr i="0" sz="2000" u="none" cap="none" strike="noStrike">
                <a:solidFill>
                  <a:schemeClr val="dk1"/>
                </a:solidFill>
                <a:latin typeface="Nanum Gothic"/>
                <a:ea typeface="Nanum Gothic"/>
                <a:cs typeface="Nanum Gothic"/>
                <a:sym typeface="Nanum Gothic"/>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Font typeface="Nanum Gothic"/>
              <a:buNone/>
              <a:defRPr i="0" sz="1200" u="none" cap="none" strike="noStrike">
                <a:solidFill>
                  <a:srgbClr val="888888"/>
                </a:solidFill>
                <a:latin typeface="Nanum Gothic"/>
                <a:ea typeface="Nanum Gothic"/>
                <a:cs typeface="Nanum Gothic"/>
                <a:sym typeface="Nanum Gothic"/>
              </a:defRPr>
            </a:lvl1pPr>
            <a:lvl2pPr lvl="1" marR="0" rtl="0" algn="l">
              <a:spcBef>
                <a:spcPts val="0"/>
              </a:spcBef>
              <a:spcAft>
                <a:spcPts val="0"/>
              </a:spcAft>
              <a:buSzPts val="1400"/>
              <a:buFont typeface="Nanum Gothic"/>
              <a:buNone/>
              <a:defRPr i="0" sz="1800" u="none" cap="none" strike="noStrike">
                <a:solidFill>
                  <a:schemeClr val="dk1"/>
                </a:solidFill>
                <a:latin typeface="Nanum Gothic"/>
                <a:ea typeface="Nanum Gothic"/>
                <a:cs typeface="Nanum Gothic"/>
                <a:sym typeface="Nanum Gothic"/>
              </a:defRPr>
            </a:lvl2pPr>
            <a:lvl3pPr lvl="2" marR="0" rtl="0" algn="l">
              <a:spcBef>
                <a:spcPts val="0"/>
              </a:spcBef>
              <a:spcAft>
                <a:spcPts val="0"/>
              </a:spcAft>
              <a:buSzPts val="1400"/>
              <a:buFont typeface="Nanum Gothic"/>
              <a:buNone/>
              <a:defRPr i="0" sz="1800" u="none" cap="none" strike="noStrike">
                <a:solidFill>
                  <a:schemeClr val="dk1"/>
                </a:solidFill>
                <a:latin typeface="Nanum Gothic"/>
                <a:ea typeface="Nanum Gothic"/>
                <a:cs typeface="Nanum Gothic"/>
                <a:sym typeface="Nanum Gothic"/>
              </a:defRPr>
            </a:lvl3pPr>
            <a:lvl4pPr lvl="3" marR="0" rtl="0" algn="l">
              <a:spcBef>
                <a:spcPts val="0"/>
              </a:spcBef>
              <a:spcAft>
                <a:spcPts val="0"/>
              </a:spcAft>
              <a:buSzPts val="1400"/>
              <a:buFont typeface="Nanum Gothic"/>
              <a:buNone/>
              <a:defRPr i="0" sz="1800" u="none" cap="none" strike="noStrike">
                <a:solidFill>
                  <a:schemeClr val="dk1"/>
                </a:solidFill>
                <a:latin typeface="Nanum Gothic"/>
                <a:ea typeface="Nanum Gothic"/>
                <a:cs typeface="Nanum Gothic"/>
                <a:sym typeface="Nanum Gothic"/>
              </a:defRPr>
            </a:lvl4pPr>
            <a:lvl5pPr lvl="4" marR="0" rtl="0" algn="l">
              <a:spcBef>
                <a:spcPts val="0"/>
              </a:spcBef>
              <a:spcAft>
                <a:spcPts val="0"/>
              </a:spcAft>
              <a:buSzPts val="1400"/>
              <a:buFont typeface="Nanum Gothic"/>
              <a:buNone/>
              <a:defRPr i="0" sz="1800" u="none" cap="none" strike="noStrike">
                <a:solidFill>
                  <a:schemeClr val="dk1"/>
                </a:solidFill>
                <a:latin typeface="Nanum Gothic"/>
                <a:ea typeface="Nanum Gothic"/>
                <a:cs typeface="Nanum Gothic"/>
                <a:sym typeface="Nanum Gothic"/>
              </a:defRPr>
            </a:lvl5pPr>
            <a:lvl6pPr lvl="5" marR="0" rtl="0" algn="l">
              <a:spcBef>
                <a:spcPts val="0"/>
              </a:spcBef>
              <a:spcAft>
                <a:spcPts val="0"/>
              </a:spcAft>
              <a:buSzPts val="1400"/>
              <a:buFont typeface="Nanum Gothic"/>
              <a:buNone/>
              <a:defRPr i="0" sz="1800" u="none" cap="none" strike="noStrike">
                <a:solidFill>
                  <a:schemeClr val="dk1"/>
                </a:solidFill>
                <a:latin typeface="Nanum Gothic"/>
                <a:ea typeface="Nanum Gothic"/>
                <a:cs typeface="Nanum Gothic"/>
                <a:sym typeface="Nanum Gothic"/>
              </a:defRPr>
            </a:lvl6pPr>
            <a:lvl7pPr lvl="6" marR="0" rtl="0" algn="l">
              <a:spcBef>
                <a:spcPts val="0"/>
              </a:spcBef>
              <a:spcAft>
                <a:spcPts val="0"/>
              </a:spcAft>
              <a:buSzPts val="1400"/>
              <a:buFont typeface="Nanum Gothic"/>
              <a:buNone/>
              <a:defRPr i="0" sz="1800" u="none" cap="none" strike="noStrike">
                <a:solidFill>
                  <a:schemeClr val="dk1"/>
                </a:solidFill>
                <a:latin typeface="Nanum Gothic"/>
                <a:ea typeface="Nanum Gothic"/>
                <a:cs typeface="Nanum Gothic"/>
                <a:sym typeface="Nanum Gothic"/>
              </a:defRPr>
            </a:lvl7pPr>
            <a:lvl8pPr lvl="7" marR="0" rtl="0" algn="l">
              <a:spcBef>
                <a:spcPts val="0"/>
              </a:spcBef>
              <a:spcAft>
                <a:spcPts val="0"/>
              </a:spcAft>
              <a:buSzPts val="1400"/>
              <a:buFont typeface="Nanum Gothic"/>
              <a:buNone/>
              <a:defRPr i="0" sz="1800" u="none" cap="none" strike="noStrike">
                <a:solidFill>
                  <a:schemeClr val="dk1"/>
                </a:solidFill>
                <a:latin typeface="Nanum Gothic"/>
                <a:ea typeface="Nanum Gothic"/>
                <a:cs typeface="Nanum Gothic"/>
                <a:sym typeface="Nanum Gothic"/>
              </a:defRPr>
            </a:lvl8pPr>
            <a:lvl9pPr lvl="8" marR="0" rtl="0" algn="l">
              <a:spcBef>
                <a:spcPts val="0"/>
              </a:spcBef>
              <a:spcAft>
                <a:spcPts val="0"/>
              </a:spcAft>
              <a:buSzPts val="1400"/>
              <a:buFont typeface="Nanum Gothic"/>
              <a:buNone/>
              <a:defRPr i="0" sz="1800" u="none" cap="none" strike="noStrike">
                <a:solidFill>
                  <a:schemeClr val="dk1"/>
                </a:solidFill>
                <a:latin typeface="Nanum Gothic"/>
                <a:ea typeface="Nanum Gothic"/>
                <a:cs typeface="Nanum Gothic"/>
                <a:sym typeface="Nanum Gothic"/>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Font typeface="Nanum Gothic"/>
              <a:buNone/>
              <a:defRPr i="0" sz="1200" u="none" cap="none" strike="noStrike">
                <a:solidFill>
                  <a:srgbClr val="888888"/>
                </a:solidFill>
                <a:latin typeface="Nanum Gothic"/>
                <a:ea typeface="Nanum Gothic"/>
                <a:cs typeface="Nanum Gothic"/>
                <a:sym typeface="Nanum Gothic"/>
              </a:defRPr>
            </a:lvl1pPr>
            <a:lvl2pPr lvl="1" marR="0" rtl="0" algn="l">
              <a:spcBef>
                <a:spcPts val="0"/>
              </a:spcBef>
              <a:spcAft>
                <a:spcPts val="0"/>
              </a:spcAft>
              <a:buSzPts val="1400"/>
              <a:buFont typeface="Nanum Gothic"/>
              <a:buNone/>
              <a:defRPr i="0" sz="1800" u="none" cap="none" strike="noStrike">
                <a:solidFill>
                  <a:schemeClr val="dk1"/>
                </a:solidFill>
                <a:latin typeface="Nanum Gothic"/>
                <a:ea typeface="Nanum Gothic"/>
                <a:cs typeface="Nanum Gothic"/>
                <a:sym typeface="Nanum Gothic"/>
              </a:defRPr>
            </a:lvl2pPr>
            <a:lvl3pPr lvl="2" marR="0" rtl="0" algn="l">
              <a:spcBef>
                <a:spcPts val="0"/>
              </a:spcBef>
              <a:spcAft>
                <a:spcPts val="0"/>
              </a:spcAft>
              <a:buSzPts val="1400"/>
              <a:buFont typeface="Nanum Gothic"/>
              <a:buNone/>
              <a:defRPr i="0" sz="1800" u="none" cap="none" strike="noStrike">
                <a:solidFill>
                  <a:schemeClr val="dk1"/>
                </a:solidFill>
                <a:latin typeface="Nanum Gothic"/>
                <a:ea typeface="Nanum Gothic"/>
                <a:cs typeface="Nanum Gothic"/>
                <a:sym typeface="Nanum Gothic"/>
              </a:defRPr>
            </a:lvl3pPr>
            <a:lvl4pPr lvl="3" marR="0" rtl="0" algn="l">
              <a:spcBef>
                <a:spcPts val="0"/>
              </a:spcBef>
              <a:spcAft>
                <a:spcPts val="0"/>
              </a:spcAft>
              <a:buSzPts val="1400"/>
              <a:buFont typeface="Nanum Gothic"/>
              <a:buNone/>
              <a:defRPr i="0" sz="1800" u="none" cap="none" strike="noStrike">
                <a:solidFill>
                  <a:schemeClr val="dk1"/>
                </a:solidFill>
                <a:latin typeface="Nanum Gothic"/>
                <a:ea typeface="Nanum Gothic"/>
                <a:cs typeface="Nanum Gothic"/>
                <a:sym typeface="Nanum Gothic"/>
              </a:defRPr>
            </a:lvl4pPr>
            <a:lvl5pPr lvl="4" marR="0" rtl="0" algn="l">
              <a:spcBef>
                <a:spcPts val="0"/>
              </a:spcBef>
              <a:spcAft>
                <a:spcPts val="0"/>
              </a:spcAft>
              <a:buSzPts val="1400"/>
              <a:buFont typeface="Nanum Gothic"/>
              <a:buNone/>
              <a:defRPr i="0" sz="1800" u="none" cap="none" strike="noStrike">
                <a:solidFill>
                  <a:schemeClr val="dk1"/>
                </a:solidFill>
                <a:latin typeface="Nanum Gothic"/>
                <a:ea typeface="Nanum Gothic"/>
                <a:cs typeface="Nanum Gothic"/>
                <a:sym typeface="Nanum Gothic"/>
              </a:defRPr>
            </a:lvl5pPr>
            <a:lvl6pPr lvl="5" marR="0" rtl="0" algn="l">
              <a:spcBef>
                <a:spcPts val="0"/>
              </a:spcBef>
              <a:spcAft>
                <a:spcPts val="0"/>
              </a:spcAft>
              <a:buSzPts val="1400"/>
              <a:buFont typeface="Nanum Gothic"/>
              <a:buNone/>
              <a:defRPr i="0" sz="1800" u="none" cap="none" strike="noStrike">
                <a:solidFill>
                  <a:schemeClr val="dk1"/>
                </a:solidFill>
                <a:latin typeface="Nanum Gothic"/>
                <a:ea typeface="Nanum Gothic"/>
                <a:cs typeface="Nanum Gothic"/>
                <a:sym typeface="Nanum Gothic"/>
              </a:defRPr>
            </a:lvl6pPr>
            <a:lvl7pPr lvl="6" marR="0" rtl="0" algn="l">
              <a:spcBef>
                <a:spcPts val="0"/>
              </a:spcBef>
              <a:spcAft>
                <a:spcPts val="0"/>
              </a:spcAft>
              <a:buSzPts val="1400"/>
              <a:buFont typeface="Nanum Gothic"/>
              <a:buNone/>
              <a:defRPr i="0" sz="1800" u="none" cap="none" strike="noStrike">
                <a:solidFill>
                  <a:schemeClr val="dk1"/>
                </a:solidFill>
                <a:latin typeface="Nanum Gothic"/>
                <a:ea typeface="Nanum Gothic"/>
                <a:cs typeface="Nanum Gothic"/>
                <a:sym typeface="Nanum Gothic"/>
              </a:defRPr>
            </a:lvl7pPr>
            <a:lvl8pPr lvl="7" marR="0" rtl="0" algn="l">
              <a:spcBef>
                <a:spcPts val="0"/>
              </a:spcBef>
              <a:spcAft>
                <a:spcPts val="0"/>
              </a:spcAft>
              <a:buSzPts val="1400"/>
              <a:buFont typeface="Nanum Gothic"/>
              <a:buNone/>
              <a:defRPr i="0" sz="1800" u="none" cap="none" strike="noStrike">
                <a:solidFill>
                  <a:schemeClr val="dk1"/>
                </a:solidFill>
                <a:latin typeface="Nanum Gothic"/>
                <a:ea typeface="Nanum Gothic"/>
                <a:cs typeface="Nanum Gothic"/>
                <a:sym typeface="Nanum Gothic"/>
              </a:defRPr>
            </a:lvl8pPr>
            <a:lvl9pPr lvl="8" marR="0" rtl="0" algn="l">
              <a:spcBef>
                <a:spcPts val="0"/>
              </a:spcBef>
              <a:spcAft>
                <a:spcPts val="0"/>
              </a:spcAft>
              <a:buSzPts val="1400"/>
              <a:buFont typeface="Nanum Gothic"/>
              <a:buNone/>
              <a:defRPr i="0" sz="1800" u="none" cap="none" strike="noStrike">
                <a:solidFill>
                  <a:schemeClr val="dk1"/>
                </a:solidFill>
                <a:latin typeface="Nanum Gothic"/>
                <a:ea typeface="Nanum Gothic"/>
                <a:cs typeface="Nanum Gothic"/>
                <a:sym typeface="Nanum Gothic"/>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200" u="none" cap="none" strike="noStrike">
                <a:solidFill>
                  <a:srgbClr val="888888"/>
                </a:solidFill>
                <a:latin typeface="Nanum Gothic"/>
                <a:ea typeface="Nanum Gothic"/>
                <a:cs typeface="Nanum Gothic"/>
                <a:sym typeface="Nanum Gothic"/>
              </a:defRPr>
            </a:lvl1pPr>
            <a:lvl2pPr indent="0" lvl="1" marL="0" marR="0" rtl="0" algn="r">
              <a:spcBef>
                <a:spcPts val="0"/>
              </a:spcBef>
              <a:buNone/>
              <a:defRPr i="0" sz="1200" u="none" cap="none" strike="noStrike">
                <a:solidFill>
                  <a:srgbClr val="888888"/>
                </a:solidFill>
                <a:latin typeface="Nanum Gothic"/>
                <a:ea typeface="Nanum Gothic"/>
                <a:cs typeface="Nanum Gothic"/>
                <a:sym typeface="Nanum Gothic"/>
              </a:defRPr>
            </a:lvl2pPr>
            <a:lvl3pPr indent="0" lvl="2" marL="0" marR="0" rtl="0" algn="r">
              <a:spcBef>
                <a:spcPts val="0"/>
              </a:spcBef>
              <a:buNone/>
              <a:defRPr i="0" sz="1200" u="none" cap="none" strike="noStrike">
                <a:solidFill>
                  <a:srgbClr val="888888"/>
                </a:solidFill>
                <a:latin typeface="Nanum Gothic"/>
                <a:ea typeface="Nanum Gothic"/>
                <a:cs typeface="Nanum Gothic"/>
                <a:sym typeface="Nanum Gothic"/>
              </a:defRPr>
            </a:lvl3pPr>
            <a:lvl4pPr indent="0" lvl="3" marL="0" marR="0" rtl="0" algn="r">
              <a:spcBef>
                <a:spcPts val="0"/>
              </a:spcBef>
              <a:buNone/>
              <a:defRPr i="0" sz="1200" u="none" cap="none" strike="noStrike">
                <a:solidFill>
                  <a:srgbClr val="888888"/>
                </a:solidFill>
                <a:latin typeface="Nanum Gothic"/>
                <a:ea typeface="Nanum Gothic"/>
                <a:cs typeface="Nanum Gothic"/>
                <a:sym typeface="Nanum Gothic"/>
              </a:defRPr>
            </a:lvl4pPr>
            <a:lvl5pPr indent="0" lvl="4" marL="0" marR="0" rtl="0" algn="r">
              <a:spcBef>
                <a:spcPts val="0"/>
              </a:spcBef>
              <a:buNone/>
              <a:defRPr i="0" sz="1200" u="none" cap="none" strike="noStrike">
                <a:solidFill>
                  <a:srgbClr val="888888"/>
                </a:solidFill>
                <a:latin typeface="Nanum Gothic"/>
                <a:ea typeface="Nanum Gothic"/>
                <a:cs typeface="Nanum Gothic"/>
                <a:sym typeface="Nanum Gothic"/>
              </a:defRPr>
            </a:lvl5pPr>
            <a:lvl6pPr indent="0" lvl="5" marL="0" marR="0" rtl="0" algn="r">
              <a:spcBef>
                <a:spcPts val="0"/>
              </a:spcBef>
              <a:buNone/>
              <a:defRPr i="0" sz="1200" u="none" cap="none" strike="noStrike">
                <a:solidFill>
                  <a:srgbClr val="888888"/>
                </a:solidFill>
                <a:latin typeface="Nanum Gothic"/>
                <a:ea typeface="Nanum Gothic"/>
                <a:cs typeface="Nanum Gothic"/>
                <a:sym typeface="Nanum Gothic"/>
              </a:defRPr>
            </a:lvl6pPr>
            <a:lvl7pPr indent="0" lvl="6" marL="0" marR="0" rtl="0" algn="r">
              <a:spcBef>
                <a:spcPts val="0"/>
              </a:spcBef>
              <a:buNone/>
              <a:defRPr i="0" sz="1200" u="none" cap="none" strike="noStrike">
                <a:solidFill>
                  <a:srgbClr val="888888"/>
                </a:solidFill>
                <a:latin typeface="Nanum Gothic"/>
                <a:ea typeface="Nanum Gothic"/>
                <a:cs typeface="Nanum Gothic"/>
                <a:sym typeface="Nanum Gothic"/>
              </a:defRPr>
            </a:lvl7pPr>
            <a:lvl8pPr indent="0" lvl="7" marL="0" marR="0" rtl="0" algn="r">
              <a:spcBef>
                <a:spcPts val="0"/>
              </a:spcBef>
              <a:buNone/>
              <a:defRPr i="0" sz="1200" u="none" cap="none" strike="noStrike">
                <a:solidFill>
                  <a:srgbClr val="888888"/>
                </a:solidFill>
                <a:latin typeface="Nanum Gothic"/>
                <a:ea typeface="Nanum Gothic"/>
                <a:cs typeface="Nanum Gothic"/>
                <a:sym typeface="Nanum Gothic"/>
              </a:defRPr>
            </a:lvl8pPr>
            <a:lvl9pPr indent="0" lvl="8" marL="0" marR="0" rtl="0" algn="r">
              <a:spcBef>
                <a:spcPts val="0"/>
              </a:spcBef>
              <a:buNone/>
              <a:defRPr i="0" sz="1200" u="none" cap="none" strike="noStrike">
                <a:solidFill>
                  <a:srgbClr val="888888"/>
                </a:solidFill>
                <a:latin typeface="Nanum Gothic"/>
                <a:ea typeface="Nanum Gothic"/>
                <a:cs typeface="Nanum Gothic"/>
                <a:sym typeface="Nanum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31.png"/><Relationship Id="rId13" Type="http://schemas.openxmlformats.org/officeDocument/2006/relationships/image" Target="../media/image37.png"/><Relationship Id="rId12"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6.png"/><Relationship Id="rId9" Type="http://schemas.openxmlformats.org/officeDocument/2006/relationships/image" Target="../media/image39.png"/><Relationship Id="rId15" Type="http://schemas.openxmlformats.org/officeDocument/2006/relationships/image" Target="../media/image45.png"/><Relationship Id="rId14" Type="http://schemas.openxmlformats.org/officeDocument/2006/relationships/image" Target="../media/image38.png"/><Relationship Id="rId17" Type="http://schemas.openxmlformats.org/officeDocument/2006/relationships/image" Target="../media/image44.png"/><Relationship Id="rId16" Type="http://schemas.openxmlformats.org/officeDocument/2006/relationships/image" Target="../media/image40.png"/><Relationship Id="rId5" Type="http://schemas.openxmlformats.org/officeDocument/2006/relationships/image" Target="../media/image25.png"/><Relationship Id="rId19" Type="http://schemas.openxmlformats.org/officeDocument/2006/relationships/image" Target="../media/image41.png"/><Relationship Id="rId6" Type="http://schemas.openxmlformats.org/officeDocument/2006/relationships/image" Target="../media/image24.png"/><Relationship Id="rId18" Type="http://schemas.openxmlformats.org/officeDocument/2006/relationships/image" Target="../media/image42.png"/><Relationship Id="rId7" Type="http://schemas.openxmlformats.org/officeDocument/2006/relationships/image" Target="../media/image36.png"/><Relationship Id="rId8"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9.png"/><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hyperlink" Target="http://drive.google.com/file/d/1XN_SzYewkxR7rdwW_LQU6VXTSKfJCSW-/view" TargetMode="External"/><Relationship Id="rId6"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3.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8.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7.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1.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6.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27.png"/><Relationship Id="rId6"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5.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9.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78.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7.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2.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6.png"/><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3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8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9.png"/><Relationship Id="rId4" Type="http://schemas.openxmlformats.org/officeDocument/2006/relationships/image" Target="../media/image75.png"/><Relationship Id="rId5" Type="http://schemas.openxmlformats.org/officeDocument/2006/relationships/image" Target="../media/image82.png"/><Relationship Id="rId6" Type="http://schemas.openxmlformats.org/officeDocument/2006/relationships/image" Target="../media/image8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89.png"/><Relationship Id="rId4" Type="http://schemas.openxmlformats.org/officeDocument/2006/relationships/image" Target="../media/image84.png"/><Relationship Id="rId5" Type="http://schemas.openxmlformats.org/officeDocument/2006/relationships/image" Target="../media/image83.png"/><Relationship Id="rId6" Type="http://schemas.openxmlformats.org/officeDocument/2006/relationships/image" Target="../media/image7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7.png"/><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88.png"/><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95.png"/><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hyperlink" Target="http://drive.google.com/file/d/1kEWeayxE2OSqBSp1hMcLAg_5e4WUZA_k/view" TargetMode="External"/><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hyperlink" Target="http://drive.google.com/file/d/1SFTAuocUtdXVu_X7Fz1HpseBSqvIENTE/view" TargetMode="External"/><Relationship Id="rId4" Type="http://schemas.openxmlformats.org/officeDocument/2006/relationships/image" Target="../media/image35.png"/><Relationship Id="rId5" Type="http://schemas.openxmlformats.org/officeDocument/2006/relationships/hyperlink" Target="http://drive.google.com/file/d/1Ca6U66fCKAcgtklds6jzneM-sf7Mk3jK/view" TargetMode="External"/><Relationship Id="rId6" Type="http://schemas.openxmlformats.org/officeDocument/2006/relationships/image" Target="../media/image9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9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8.png"/><Relationship Id="rId6"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4"/>
          <p:cNvPicPr preferRelativeResize="0"/>
          <p:nvPr/>
        </p:nvPicPr>
        <p:blipFill>
          <a:blip r:embed="rId3">
            <a:alphaModFix/>
          </a:blip>
          <a:stretch>
            <a:fillRect/>
          </a:stretch>
        </p:blipFill>
        <p:spPr>
          <a:xfrm>
            <a:off x="0" y="0"/>
            <a:ext cx="9144003" cy="6858000"/>
          </a:xfrm>
          <a:prstGeom prst="rect">
            <a:avLst/>
          </a:prstGeom>
          <a:noFill/>
          <a:ln>
            <a:noFill/>
          </a:ln>
        </p:spPr>
      </p:pic>
      <p:sp>
        <p:nvSpPr>
          <p:cNvPr id="75" name="Google Shape;75;p14"/>
          <p:cNvSpPr txBox="1"/>
          <p:nvPr/>
        </p:nvSpPr>
        <p:spPr>
          <a:xfrm>
            <a:off x="1587750" y="2849338"/>
            <a:ext cx="5968500" cy="985200"/>
          </a:xfrm>
          <a:prstGeom prst="rect">
            <a:avLst/>
          </a:prstGeom>
          <a:noFill/>
          <a:ln cap="flat" cmpd="sng" w="76200">
            <a:solidFill>
              <a:srgbClr val="FFFFF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5800">
                <a:solidFill>
                  <a:schemeClr val="lt1"/>
                </a:solidFill>
                <a:latin typeface="Nanum Gothic"/>
                <a:ea typeface="Nanum Gothic"/>
                <a:cs typeface="Nanum Gothic"/>
                <a:sym typeface="Nanum Gothic"/>
              </a:rPr>
              <a:t>AI 활용 프로젝트</a:t>
            </a:r>
            <a:endParaRPr b="1" sz="5800">
              <a:solidFill>
                <a:schemeClr val="lt1"/>
              </a:solidFill>
              <a:latin typeface="Nanum Gothic"/>
              <a:ea typeface="Nanum Gothic"/>
              <a:cs typeface="Nanum Gothic"/>
              <a:sym typeface="Nanum Gothic"/>
            </a:endParaRPr>
          </a:p>
        </p:txBody>
      </p:sp>
      <p:sp>
        <p:nvSpPr>
          <p:cNvPr id="76" name="Google Shape;76;p14"/>
          <p:cNvSpPr txBox="1"/>
          <p:nvPr/>
        </p:nvSpPr>
        <p:spPr>
          <a:xfrm>
            <a:off x="173247" y="5806250"/>
            <a:ext cx="7230600" cy="861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2000">
                <a:solidFill>
                  <a:srgbClr val="F3F3F3"/>
                </a:solidFill>
                <a:latin typeface="Nanum Gothic"/>
                <a:ea typeface="Nanum Gothic"/>
                <a:cs typeface="Nanum Gothic"/>
                <a:sym typeface="Nanum Gothic"/>
              </a:rPr>
              <a:t>{ ‘</a:t>
            </a:r>
            <a:r>
              <a:rPr lang="ko-KR" sz="2000">
                <a:solidFill>
                  <a:srgbClr val="F3F3F3"/>
                </a:solidFill>
                <a:latin typeface="Nanum Gothic"/>
                <a:ea typeface="Nanum Gothic"/>
                <a:cs typeface="Nanum Gothic"/>
                <a:sym typeface="Nanum Gothic"/>
              </a:rPr>
              <a:t>과정명’ : ‘</a:t>
            </a:r>
            <a:r>
              <a:rPr lang="ko-KR" sz="2000">
                <a:solidFill>
                  <a:srgbClr val="F3F3F3"/>
                </a:solidFill>
                <a:latin typeface="Nanum Gothic"/>
                <a:ea typeface="Nanum Gothic"/>
                <a:cs typeface="Nanum Gothic"/>
                <a:sym typeface="Nanum Gothic"/>
              </a:rPr>
              <a:t>인공지능 A반’,</a:t>
            </a:r>
            <a:endParaRPr sz="600">
              <a:solidFill>
                <a:srgbClr val="F3F3F3"/>
              </a:solidFill>
              <a:latin typeface="Nanum Gothic"/>
              <a:ea typeface="Nanum Gothic"/>
              <a:cs typeface="Nanum Gothic"/>
              <a:sym typeface="Nanum Gothic"/>
            </a:endParaRPr>
          </a:p>
          <a:p>
            <a:pPr indent="0" lvl="0" marL="0" marR="0" rtl="0" algn="l">
              <a:lnSpc>
                <a:spcPct val="150000"/>
              </a:lnSpc>
              <a:spcBef>
                <a:spcPts val="0"/>
              </a:spcBef>
              <a:spcAft>
                <a:spcPts val="0"/>
              </a:spcAft>
              <a:buNone/>
            </a:pPr>
            <a:r>
              <a:rPr lang="ko-KR" sz="2000">
                <a:solidFill>
                  <a:srgbClr val="F3F3F3"/>
                </a:solidFill>
                <a:latin typeface="Nanum Gothic"/>
                <a:ea typeface="Nanum Gothic"/>
                <a:cs typeface="Nanum Gothic"/>
                <a:sym typeface="Nanum Gothic"/>
              </a:rPr>
              <a:t>  ‘</a:t>
            </a:r>
            <a:r>
              <a:rPr lang="ko-KR" sz="2000">
                <a:solidFill>
                  <a:srgbClr val="F3F3F3"/>
                </a:solidFill>
                <a:latin typeface="Nanum Gothic"/>
                <a:ea typeface="Nanum Gothic"/>
                <a:cs typeface="Nanum Gothic"/>
                <a:sym typeface="Nanum Gothic"/>
              </a:rPr>
              <a:t>팀원’ : [ ‘</a:t>
            </a:r>
            <a:r>
              <a:rPr lang="ko-KR" sz="2000">
                <a:solidFill>
                  <a:srgbClr val="F3F3F3"/>
                </a:solidFill>
                <a:latin typeface="Nanum Gothic"/>
                <a:ea typeface="Nanum Gothic"/>
                <a:cs typeface="Nanum Gothic"/>
                <a:sym typeface="Nanum Gothic"/>
              </a:rPr>
              <a:t>임성진’, ‘김태훈’, ‘이성렬’ ] }</a:t>
            </a:r>
            <a:endParaRPr sz="2000">
              <a:solidFill>
                <a:srgbClr val="F3F3F3"/>
              </a:solidFill>
              <a:latin typeface="Nanum Gothic"/>
              <a:ea typeface="Nanum Gothic"/>
              <a:cs typeface="Nanum Gothic"/>
              <a:sym typeface="Nanum Gothic"/>
            </a:endParaRPr>
          </a:p>
        </p:txBody>
      </p:sp>
      <p:sp>
        <p:nvSpPr>
          <p:cNvPr id="77" name="Google Shape;77;p14"/>
          <p:cNvSpPr txBox="1"/>
          <p:nvPr/>
        </p:nvSpPr>
        <p:spPr>
          <a:xfrm>
            <a:off x="2575950" y="4229650"/>
            <a:ext cx="39921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ko-KR" sz="2000">
                <a:solidFill>
                  <a:srgbClr val="F3F3F3"/>
                </a:solidFill>
                <a:latin typeface="Nanum Gothic"/>
                <a:ea typeface="Nanum Gothic"/>
                <a:cs typeface="Nanum Gothic"/>
                <a:sym typeface="Nanum Gothic"/>
              </a:rPr>
              <a:t>전지적CCTV시점 (5조)</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idx="1" type="body"/>
          </p:nvPr>
        </p:nvSpPr>
        <p:spPr>
          <a:xfrm>
            <a:off x="142800" y="821875"/>
            <a:ext cx="8858400" cy="4526100"/>
          </a:xfrm>
          <a:prstGeom prst="rect">
            <a:avLst/>
          </a:prstGeom>
        </p:spPr>
        <p:txBody>
          <a:bodyPr anchorCtr="0" anchor="t" bIns="45700" lIns="91425" spcFirstLastPara="1" rIns="91425" wrap="square" tIns="45700">
            <a:normAutofit/>
          </a:bodyPr>
          <a:lstStyle/>
          <a:p>
            <a:pPr indent="0" lvl="0" marL="0" rtl="0" algn="just">
              <a:lnSpc>
                <a:spcPct val="115000"/>
              </a:lnSpc>
              <a:spcBef>
                <a:spcPts val="0"/>
              </a:spcBef>
              <a:spcAft>
                <a:spcPts val="0"/>
              </a:spcAft>
              <a:buNone/>
            </a:pPr>
            <a:r>
              <a:rPr b="1" lang="ko-KR" sz="2000"/>
              <a:t>5) CCTV 관제의 현실</a:t>
            </a:r>
            <a:endParaRPr b="1" sz="2000"/>
          </a:p>
          <a:p>
            <a:pPr indent="0" lvl="0" marL="0" rtl="0" algn="just">
              <a:lnSpc>
                <a:spcPct val="115000"/>
              </a:lnSpc>
              <a:spcBef>
                <a:spcPts val="0"/>
              </a:spcBef>
              <a:spcAft>
                <a:spcPts val="0"/>
              </a:spcAft>
              <a:buNone/>
            </a:pPr>
            <a:r>
              <a:t/>
            </a:r>
            <a:endParaRPr b="1" sz="1500"/>
          </a:p>
          <a:p>
            <a:pPr indent="0" lvl="0" marL="0" rtl="0" algn="just">
              <a:lnSpc>
                <a:spcPct val="115000"/>
              </a:lnSpc>
              <a:spcBef>
                <a:spcPts val="0"/>
              </a:spcBef>
              <a:spcAft>
                <a:spcPts val="0"/>
              </a:spcAft>
              <a:buNone/>
            </a:pPr>
            <a:r>
              <a:t/>
            </a:r>
            <a:endParaRPr b="1" sz="1500"/>
          </a:p>
          <a:p>
            <a:pPr indent="0" lvl="0" marL="0" rtl="0" algn="just">
              <a:lnSpc>
                <a:spcPct val="115000"/>
              </a:lnSpc>
              <a:spcBef>
                <a:spcPts val="0"/>
              </a:spcBef>
              <a:spcAft>
                <a:spcPts val="0"/>
              </a:spcAft>
              <a:buNone/>
            </a:pPr>
            <a:r>
              <a:t/>
            </a:r>
            <a:endParaRPr b="1" sz="1500"/>
          </a:p>
          <a:p>
            <a:pPr indent="0" lvl="0" marL="457200" rtl="0" algn="just">
              <a:lnSpc>
                <a:spcPct val="115000"/>
              </a:lnSpc>
              <a:spcBef>
                <a:spcPts val="0"/>
              </a:spcBef>
              <a:spcAft>
                <a:spcPts val="0"/>
              </a:spcAft>
              <a:buNone/>
            </a:pPr>
            <a:r>
              <a:rPr b="1" lang="ko-KR" sz="1500"/>
              <a:t>(1) 개인 또는 사설 업체에서 CCTV를 설치한 경우</a:t>
            </a:r>
            <a:endParaRPr b="1" sz="1500"/>
          </a:p>
          <a:p>
            <a:pPr indent="0" lvl="0" marL="457200" rtl="0" algn="just">
              <a:lnSpc>
                <a:spcPct val="115000"/>
              </a:lnSpc>
              <a:spcBef>
                <a:spcPts val="0"/>
              </a:spcBef>
              <a:spcAft>
                <a:spcPts val="0"/>
              </a:spcAft>
              <a:buNone/>
            </a:pPr>
            <a:r>
              <a:rPr b="1" lang="ko-KR" sz="1500"/>
              <a:t>	- 별도 상시 관제 인력이 없으므로 </a:t>
            </a:r>
            <a:r>
              <a:rPr b="1" lang="ko-KR" sz="1500">
                <a:solidFill>
                  <a:srgbClr val="CC0000"/>
                </a:solidFill>
              </a:rPr>
              <a:t>직접 관제 업무 수행 필요</a:t>
            </a:r>
            <a:endParaRPr b="1" sz="1500">
              <a:solidFill>
                <a:srgbClr val="CC0000"/>
              </a:solidFill>
            </a:endParaRPr>
          </a:p>
          <a:p>
            <a:pPr indent="0" lvl="0" marL="457200" rtl="0" algn="just">
              <a:lnSpc>
                <a:spcPct val="115000"/>
              </a:lnSpc>
              <a:spcBef>
                <a:spcPts val="0"/>
              </a:spcBef>
              <a:spcAft>
                <a:spcPts val="0"/>
              </a:spcAft>
              <a:buNone/>
            </a:pPr>
            <a:r>
              <a:t/>
            </a:r>
            <a:endParaRPr b="1" sz="1500"/>
          </a:p>
          <a:p>
            <a:pPr indent="0" lvl="0" marL="457200" rtl="0" algn="just">
              <a:lnSpc>
                <a:spcPct val="115000"/>
              </a:lnSpc>
              <a:spcBef>
                <a:spcPts val="0"/>
              </a:spcBef>
              <a:spcAft>
                <a:spcPts val="0"/>
              </a:spcAft>
              <a:buNone/>
            </a:pPr>
            <a:r>
              <a:t/>
            </a:r>
            <a:endParaRPr b="1" sz="1500"/>
          </a:p>
          <a:p>
            <a:pPr indent="0" lvl="0" marL="457200" rtl="0" algn="just">
              <a:lnSpc>
                <a:spcPct val="115000"/>
              </a:lnSpc>
              <a:spcBef>
                <a:spcPts val="0"/>
              </a:spcBef>
              <a:spcAft>
                <a:spcPts val="0"/>
              </a:spcAft>
              <a:buNone/>
            </a:pPr>
            <a:r>
              <a:t/>
            </a:r>
            <a:endParaRPr b="1" sz="1500"/>
          </a:p>
          <a:p>
            <a:pPr indent="0" lvl="0" marL="457200" rtl="0" algn="just">
              <a:lnSpc>
                <a:spcPct val="115000"/>
              </a:lnSpc>
              <a:spcBef>
                <a:spcPts val="0"/>
              </a:spcBef>
              <a:spcAft>
                <a:spcPts val="0"/>
              </a:spcAft>
              <a:buNone/>
            </a:pPr>
            <a:r>
              <a:rPr b="1" lang="ko-KR" sz="1500"/>
              <a:t>(2) 사후 증거 자료 수집을 위해 CCTV 영상을 조사해야하는 경우</a:t>
            </a:r>
            <a:endParaRPr b="1" sz="1500"/>
          </a:p>
          <a:p>
            <a:pPr indent="0" lvl="0" marL="457200" rtl="0" algn="just">
              <a:lnSpc>
                <a:spcPct val="115000"/>
              </a:lnSpc>
              <a:spcBef>
                <a:spcPts val="0"/>
              </a:spcBef>
              <a:spcAft>
                <a:spcPts val="0"/>
              </a:spcAft>
              <a:buNone/>
            </a:pPr>
            <a:r>
              <a:rPr b="1" lang="ko-KR" sz="1500"/>
              <a:t>	- 과거에 수집된 영상에 대한 전수 조사 필요</a:t>
            </a:r>
            <a:endParaRPr b="1" sz="1500"/>
          </a:p>
        </p:txBody>
      </p:sp>
      <p:sp>
        <p:nvSpPr>
          <p:cNvPr id="193" name="Google Shape;193;p23"/>
          <p:cNvSpPr txBox="1"/>
          <p:nvPr/>
        </p:nvSpPr>
        <p:spPr>
          <a:xfrm>
            <a:off x="3099000" y="6494525"/>
            <a:ext cx="6045000" cy="36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KR" sz="600">
                <a:latin typeface="Nanum Gothic"/>
                <a:ea typeface="Nanum Gothic"/>
                <a:cs typeface="Nanum Gothic"/>
                <a:sym typeface="Nanum Gothic"/>
              </a:rPr>
              <a:t>CCTV 통합관제센터 운영실태 및 개선방안, 입법·정책보고서 제 29호(2019.11.1), 국회입법조사처</a:t>
            </a:r>
            <a:endParaRPr sz="600">
              <a:latin typeface="Nanum Gothic"/>
              <a:ea typeface="Nanum Gothic"/>
              <a:cs typeface="Nanum Gothic"/>
              <a:sym typeface="Nanum Gothic"/>
            </a:endParaRPr>
          </a:p>
        </p:txBody>
      </p:sp>
      <p:sp>
        <p:nvSpPr>
          <p:cNvPr id="194" name="Google Shape;194;p23"/>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lnSpc>
                <a:spcPct val="80000"/>
              </a:lnSpc>
              <a:spcBef>
                <a:spcPts val="0"/>
              </a:spcBef>
              <a:spcAft>
                <a:spcPts val="0"/>
              </a:spcAft>
              <a:buNone/>
            </a:pPr>
            <a:r>
              <a:rPr lang="ko-KR" sz="3030"/>
              <a:t>01. 프로젝트 배경</a:t>
            </a:r>
            <a:endParaRPr sz="3030"/>
          </a:p>
        </p:txBody>
      </p:sp>
      <p:pic>
        <p:nvPicPr>
          <p:cNvPr id="195" name="Google Shape;195;p23"/>
          <p:cNvPicPr preferRelativeResize="0"/>
          <p:nvPr/>
        </p:nvPicPr>
        <p:blipFill>
          <a:blip r:embed="rId3">
            <a:alphaModFix/>
          </a:blip>
          <a:stretch>
            <a:fillRect/>
          </a:stretch>
        </p:blipFill>
        <p:spPr>
          <a:xfrm>
            <a:off x="422713" y="4389599"/>
            <a:ext cx="8298575" cy="1546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cxnSp>
        <p:nvCxnSpPr>
          <p:cNvPr id="200" name="Google Shape;200;p24"/>
          <p:cNvCxnSpPr>
            <a:stCxn id="201" idx="3"/>
            <a:endCxn id="202" idx="1"/>
          </p:cNvCxnSpPr>
          <p:nvPr/>
        </p:nvCxnSpPr>
        <p:spPr>
          <a:xfrm flipH="1" rot="10800000">
            <a:off x="5610525" y="4403150"/>
            <a:ext cx="1961700" cy="489000"/>
          </a:xfrm>
          <a:prstGeom prst="bentConnector3">
            <a:avLst>
              <a:gd fmla="val 92359" name="adj1"/>
            </a:avLst>
          </a:prstGeom>
          <a:noFill/>
          <a:ln cap="flat" cmpd="sng" w="9525">
            <a:solidFill>
              <a:schemeClr val="dk2"/>
            </a:solidFill>
            <a:prstDash val="solid"/>
            <a:round/>
            <a:headEnd len="med" w="med" type="none"/>
            <a:tailEnd len="med" w="med" type="triangle"/>
          </a:ln>
        </p:spPr>
      </p:cxnSp>
      <p:cxnSp>
        <p:nvCxnSpPr>
          <p:cNvPr id="203" name="Google Shape;203;p24"/>
          <p:cNvCxnSpPr>
            <a:stCxn id="201" idx="3"/>
            <a:endCxn id="204" idx="1"/>
          </p:cNvCxnSpPr>
          <p:nvPr/>
        </p:nvCxnSpPr>
        <p:spPr>
          <a:xfrm>
            <a:off x="5610525" y="4892150"/>
            <a:ext cx="1966500" cy="513000"/>
          </a:xfrm>
          <a:prstGeom prst="bentConnector3">
            <a:avLst>
              <a:gd fmla="val 92133" name="adj1"/>
            </a:avLst>
          </a:prstGeom>
          <a:noFill/>
          <a:ln cap="flat" cmpd="sng" w="9525">
            <a:solidFill>
              <a:schemeClr val="dk2"/>
            </a:solidFill>
            <a:prstDash val="solid"/>
            <a:round/>
            <a:headEnd len="med" w="med" type="none"/>
            <a:tailEnd len="med" w="med" type="triangle"/>
          </a:ln>
        </p:spPr>
      </p:cxnSp>
      <p:sp>
        <p:nvSpPr>
          <p:cNvPr id="205" name="Google Shape;205;p24"/>
          <p:cNvSpPr txBox="1"/>
          <p:nvPr/>
        </p:nvSpPr>
        <p:spPr>
          <a:xfrm>
            <a:off x="1550500" y="3533700"/>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1500">
                <a:latin typeface="Nanum Gothic"/>
                <a:ea typeface="Nanum Gothic"/>
                <a:cs typeface="Nanum Gothic"/>
                <a:sym typeface="Nanum Gothic"/>
              </a:rPr>
              <a:t>이상 행동 분류 딥러닝 </a:t>
            </a:r>
            <a:r>
              <a:rPr b="1" lang="ko-KR" sz="1500">
                <a:latin typeface="Nanum Gothic"/>
                <a:ea typeface="Nanum Gothic"/>
                <a:cs typeface="Nanum Gothic"/>
                <a:sym typeface="Nanum Gothic"/>
              </a:rPr>
              <a:t>모델</a:t>
            </a:r>
            <a:endParaRPr b="1" sz="1500">
              <a:latin typeface="Nanum Gothic"/>
              <a:ea typeface="Nanum Gothic"/>
              <a:cs typeface="Nanum Gothic"/>
              <a:sym typeface="Nanum Gothic"/>
            </a:endParaRPr>
          </a:p>
        </p:txBody>
      </p:sp>
      <p:sp>
        <p:nvSpPr>
          <p:cNvPr id="201" name="Google Shape;201;p24"/>
          <p:cNvSpPr/>
          <p:nvPr/>
        </p:nvSpPr>
        <p:spPr>
          <a:xfrm>
            <a:off x="4931325" y="4089500"/>
            <a:ext cx="679200" cy="1605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ko-KR">
                <a:latin typeface="Nanum Gothic"/>
                <a:ea typeface="Nanum Gothic"/>
                <a:cs typeface="Nanum Gothic"/>
                <a:sym typeface="Nanum Gothic"/>
              </a:rPr>
              <a:t>이상행동</a:t>
            </a:r>
            <a:endParaRPr>
              <a:latin typeface="Nanum Gothic"/>
              <a:ea typeface="Nanum Gothic"/>
              <a:cs typeface="Nanum Gothic"/>
              <a:sym typeface="Nanum Gothic"/>
            </a:endParaRPr>
          </a:p>
          <a:p>
            <a:pPr indent="0" lvl="0" marL="0" rtl="0" algn="ctr">
              <a:lnSpc>
                <a:spcPct val="150000"/>
              </a:lnSpc>
              <a:spcBef>
                <a:spcPts val="0"/>
              </a:spcBef>
              <a:spcAft>
                <a:spcPts val="0"/>
              </a:spcAft>
              <a:buNone/>
            </a:pPr>
            <a:r>
              <a:rPr lang="ko-KR">
                <a:latin typeface="Nanum Gothic"/>
                <a:ea typeface="Nanum Gothic"/>
                <a:cs typeface="Nanum Gothic"/>
                <a:sym typeface="Nanum Gothic"/>
              </a:rPr>
              <a:t>선별</a:t>
            </a:r>
            <a:endParaRPr>
              <a:latin typeface="Nanum Gothic"/>
              <a:ea typeface="Nanum Gothic"/>
              <a:cs typeface="Nanum Gothic"/>
              <a:sym typeface="Nanum Gothic"/>
            </a:endParaRPr>
          </a:p>
        </p:txBody>
      </p:sp>
      <p:grpSp>
        <p:nvGrpSpPr>
          <p:cNvPr id="206" name="Google Shape;206;p24"/>
          <p:cNvGrpSpPr/>
          <p:nvPr/>
        </p:nvGrpSpPr>
        <p:grpSpPr>
          <a:xfrm>
            <a:off x="7572175" y="4116050"/>
            <a:ext cx="1433700" cy="1576188"/>
            <a:chOff x="7572175" y="3811250"/>
            <a:chExt cx="1433700" cy="1576188"/>
          </a:xfrm>
        </p:grpSpPr>
        <p:sp>
          <p:nvSpPr>
            <p:cNvPr id="202" name="Google Shape;202;p24"/>
            <p:cNvSpPr/>
            <p:nvPr/>
          </p:nvSpPr>
          <p:spPr>
            <a:xfrm>
              <a:off x="7572175" y="3811250"/>
              <a:ext cx="1433700" cy="574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공공 CCTV 관제 인력</a:t>
              </a:r>
              <a:endParaRPr>
                <a:latin typeface="Nanum Gothic"/>
                <a:ea typeface="Nanum Gothic"/>
                <a:cs typeface="Nanum Gothic"/>
                <a:sym typeface="Nanum Gothic"/>
              </a:endParaRPr>
            </a:p>
          </p:txBody>
        </p:sp>
        <p:sp>
          <p:nvSpPr>
            <p:cNvPr id="204" name="Google Shape;204;p24"/>
            <p:cNvSpPr/>
            <p:nvPr/>
          </p:nvSpPr>
          <p:spPr>
            <a:xfrm>
              <a:off x="7576975" y="4813238"/>
              <a:ext cx="1424100" cy="574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latin typeface="Nanum Gothic"/>
                  <a:ea typeface="Nanum Gothic"/>
                  <a:cs typeface="Nanum Gothic"/>
                  <a:sym typeface="Nanum Gothic"/>
                </a:rPr>
                <a:t>개인 및 </a:t>
              </a:r>
              <a:endParaRPr>
                <a:latin typeface="Nanum Gothic"/>
                <a:ea typeface="Nanum Gothic"/>
                <a:cs typeface="Nanum Gothic"/>
                <a:sym typeface="Nanum Gothic"/>
              </a:endParaRPr>
            </a:p>
            <a:p>
              <a:pPr indent="0" lvl="0" marL="0" rtl="0" algn="ctr">
                <a:spcBef>
                  <a:spcPts val="0"/>
                </a:spcBef>
                <a:spcAft>
                  <a:spcPts val="0"/>
                </a:spcAft>
                <a:buNone/>
              </a:pPr>
              <a:r>
                <a:rPr lang="ko-KR">
                  <a:latin typeface="Nanum Gothic"/>
                  <a:ea typeface="Nanum Gothic"/>
                  <a:cs typeface="Nanum Gothic"/>
                  <a:sym typeface="Nanum Gothic"/>
                </a:rPr>
                <a:t>사설 업체</a:t>
              </a:r>
              <a:endParaRPr>
                <a:latin typeface="Nanum Gothic"/>
                <a:ea typeface="Nanum Gothic"/>
                <a:cs typeface="Nanum Gothic"/>
                <a:sym typeface="Nanum Gothic"/>
              </a:endParaRPr>
            </a:p>
          </p:txBody>
        </p:sp>
      </p:grpSp>
      <p:cxnSp>
        <p:nvCxnSpPr>
          <p:cNvPr id="207" name="Google Shape;207;p24"/>
          <p:cNvCxnSpPr>
            <a:stCxn id="208" idx="3"/>
            <a:endCxn id="209" idx="1"/>
          </p:cNvCxnSpPr>
          <p:nvPr/>
        </p:nvCxnSpPr>
        <p:spPr>
          <a:xfrm>
            <a:off x="827350" y="4890650"/>
            <a:ext cx="606300" cy="1500"/>
          </a:xfrm>
          <a:prstGeom prst="straightConnector1">
            <a:avLst/>
          </a:prstGeom>
          <a:noFill/>
          <a:ln cap="flat" cmpd="sng" w="9525">
            <a:solidFill>
              <a:schemeClr val="dk2"/>
            </a:solidFill>
            <a:prstDash val="solid"/>
            <a:round/>
            <a:headEnd len="med" w="med" type="none"/>
            <a:tailEnd len="med" w="med" type="triangle"/>
          </a:ln>
        </p:spPr>
      </p:cxnSp>
      <p:sp>
        <p:nvSpPr>
          <p:cNvPr id="210" name="Google Shape;210;p24"/>
          <p:cNvSpPr txBox="1"/>
          <p:nvPr>
            <p:ph idx="1" type="body"/>
          </p:nvPr>
        </p:nvSpPr>
        <p:spPr>
          <a:xfrm>
            <a:off x="142800" y="821875"/>
            <a:ext cx="8858400" cy="1731900"/>
          </a:xfrm>
          <a:prstGeom prst="rect">
            <a:avLst/>
          </a:prstGeom>
        </p:spPr>
        <p:txBody>
          <a:bodyPr anchorCtr="0" anchor="t" bIns="45700" lIns="91425" spcFirstLastPara="1" rIns="91425" wrap="square" tIns="45700">
            <a:normAutofit/>
          </a:bodyPr>
          <a:lstStyle/>
          <a:p>
            <a:pPr indent="0" lvl="0" marL="0" rtl="0" algn="l">
              <a:lnSpc>
                <a:spcPct val="130000"/>
              </a:lnSpc>
              <a:spcBef>
                <a:spcPts val="640"/>
              </a:spcBef>
              <a:spcAft>
                <a:spcPts val="0"/>
              </a:spcAft>
              <a:buNone/>
            </a:pPr>
            <a:r>
              <a:rPr b="1" lang="ko-KR" sz="2000"/>
              <a:t>6</a:t>
            </a:r>
            <a:r>
              <a:rPr b="1" lang="ko-KR" sz="2000"/>
              <a:t>) 프로젝트 주제</a:t>
            </a:r>
            <a:endParaRPr b="1" sz="2000"/>
          </a:p>
          <a:p>
            <a:pPr indent="0" lvl="0" marL="0" rtl="0" algn="just">
              <a:lnSpc>
                <a:spcPct val="130000"/>
              </a:lnSpc>
              <a:spcBef>
                <a:spcPts val="640"/>
              </a:spcBef>
              <a:spcAft>
                <a:spcPts val="0"/>
              </a:spcAft>
              <a:buNone/>
            </a:pPr>
            <a:r>
              <a:t/>
            </a:r>
            <a:endParaRPr sz="1500"/>
          </a:p>
          <a:p>
            <a:pPr indent="0" lvl="0" marL="0" rtl="0" algn="just">
              <a:lnSpc>
                <a:spcPct val="130000"/>
              </a:lnSpc>
              <a:spcBef>
                <a:spcPts val="640"/>
              </a:spcBef>
              <a:spcAft>
                <a:spcPts val="0"/>
              </a:spcAft>
              <a:buNone/>
            </a:pPr>
            <a:r>
              <a:t/>
            </a:r>
            <a:endParaRPr sz="1500"/>
          </a:p>
          <a:p>
            <a:pPr indent="0" lvl="0" marL="0" rtl="0" algn="ctr">
              <a:lnSpc>
                <a:spcPct val="130000"/>
              </a:lnSpc>
              <a:spcBef>
                <a:spcPts val="640"/>
              </a:spcBef>
              <a:spcAft>
                <a:spcPts val="0"/>
              </a:spcAft>
              <a:buClr>
                <a:schemeClr val="dk1"/>
              </a:buClr>
              <a:buSzPts val="1100"/>
              <a:buFont typeface="Arial"/>
              <a:buNone/>
            </a:pPr>
            <a:r>
              <a:rPr lang="ko-KR" sz="2000"/>
              <a:t>“ </a:t>
            </a:r>
            <a:r>
              <a:rPr lang="ko-KR" sz="2000"/>
              <a:t>CCTV 영상 기반 </a:t>
            </a:r>
            <a:r>
              <a:rPr b="1" lang="ko-KR" sz="2000"/>
              <a:t>이상 행동 분류</a:t>
            </a:r>
            <a:r>
              <a:rPr lang="ko-KR" sz="2000"/>
              <a:t> 딥러닝 모델 개발 ”</a:t>
            </a:r>
            <a:endParaRPr b="1" sz="2000"/>
          </a:p>
        </p:txBody>
      </p:sp>
      <p:grpSp>
        <p:nvGrpSpPr>
          <p:cNvPr id="211" name="Google Shape;211;p24"/>
          <p:cNvGrpSpPr/>
          <p:nvPr/>
        </p:nvGrpSpPr>
        <p:grpSpPr>
          <a:xfrm>
            <a:off x="102725" y="4334254"/>
            <a:ext cx="1066951" cy="1115792"/>
            <a:chOff x="102725" y="3990175"/>
            <a:chExt cx="1066951" cy="1115792"/>
          </a:xfrm>
        </p:grpSpPr>
        <p:pic>
          <p:nvPicPr>
            <p:cNvPr id="212" name="Google Shape;212;p24"/>
            <p:cNvPicPr preferRelativeResize="0"/>
            <p:nvPr/>
          </p:nvPicPr>
          <p:blipFill>
            <a:blip r:embed="rId3">
              <a:alphaModFix/>
            </a:blip>
            <a:stretch>
              <a:fillRect/>
            </a:stretch>
          </p:blipFill>
          <p:spPr>
            <a:xfrm>
              <a:off x="102725" y="3990175"/>
              <a:ext cx="1066951" cy="711300"/>
            </a:xfrm>
            <a:prstGeom prst="rect">
              <a:avLst/>
            </a:prstGeom>
            <a:noFill/>
            <a:ln>
              <a:noFill/>
            </a:ln>
          </p:spPr>
        </p:pic>
        <p:sp>
          <p:nvSpPr>
            <p:cNvPr id="213" name="Google Shape;213;p24"/>
            <p:cNvSpPr txBox="1"/>
            <p:nvPr/>
          </p:nvSpPr>
          <p:spPr>
            <a:xfrm>
              <a:off x="102800" y="4705767"/>
              <a:ext cx="10668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a:solidFill>
                    <a:schemeClr val="dk1"/>
                  </a:solidFill>
                  <a:latin typeface="Nanum Gothic"/>
                  <a:ea typeface="Nanum Gothic"/>
                  <a:cs typeface="Nanum Gothic"/>
                  <a:sym typeface="Nanum Gothic"/>
                </a:rPr>
                <a:t>CCTV 망</a:t>
              </a:r>
              <a:endParaRPr>
                <a:solidFill>
                  <a:schemeClr val="dk1"/>
                </a:solidFill>
                <a:latin typeface="Nanum Gothic"/>
                <a:ea typeface="Nanum Gothic"/>
                <a:cs typeface="Nanum Gothic"/>
                <a:sym typeface="Nanum Gothic"/>
              </a:endParaRPr>
            </a:p>
          </p:txBody>
        </p:sp>
      </p:grpSp>
      <p:grpSp>
        <p:nvGrpSpPr>
          <p:cNvPr id="214" name="Google Shape;214;p24"/>
          <p:cNvGrpSpPr/>
          <p:nvPr/>
        </p:nvGrpSpPr>
        <p:grpSpPr>
          <a:xfrm>
            <a:off x="1433650" y="3978650"/>
            <a:ext cx="3233700" cy="1827000"/>
            <a:chOff x="1515400" y="3673850"/>
            <a:chExt cx="3233700" cy="1827000"/>
          </a:xfrm>
        </p:grpSpPr>
        <p:sp>
          <p:nvSpPr>
            <p:cNvPr id="209" name="Google Shape;209;p24"/>
            <p:cNvSpPr/>
            <p:nvPr/>
          </p:nvSpPr>
          <p:spPr>
            <a:xfrm>
              <a:off x="1515400" y="3673850"/>
              <a:ext cx="3233700" cy="18270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FFFFFF"/>
                </a:solidFill>
                <a:latin typeface="Nanum Gothic"/>
                <a:ea typeface="Nanum Gothic"/>
                <a:cs typeface="Nanum Gothic"/>
                <a:sym typeface="Nanum Gothic"/>
              </a:endParaRPr>
            </a:p>
          </p:txBody>
        </p:sp>
        <p:grpSp>
          <p:nvGrpSpPr>
            <p:cNvPr id="215" name="Google Shape;215;p24"/>
            <p:cNvGrpSpPr/>
            <p:nvPr/>
          </p:nvGrpSpPr>
          <p:grpSpPr>
            <a:xfrm>
              <a:off x="1686936" y="3930138"/>
              <a:ext cx="3043028" cy="1322800"/>
              <a:chOff x="1782250" y="3914125"/>
              <a:chExt cx="3043028" cy="1322800"/>
            </a:xfrm>
          </p:grpSpPr>
          <p:grpSp>
            <p:nvGrpSpPr>
              <p:cNvPr id="216" name="Google Shape;216;p24"/>
              <p:cNvGrpSpPr/>
              <p:nvPr/>
            </p:nvGrpSpPr>
            <p:grpSpPr>
              <a:xfrm>
                <a:off x="4218956" y="3914125"/>
                <a:ext cx="606322" cy="1322800"/>
                <a:chOff x="4523550" y="3924775"/>
                <a:chExt cx="764400" cy="1322800"/>
              </a:xfrm>
            </p:grpSpPr>
            <p:sp>
              <p:nvSpPr>
                <p:cNvPr id="217" name="Google Shape;217;p24"/>
                <p:cNvSpPr txBox="1"/>
                <p:nvPr/>
              </p:nvSpPr>
              <p:spPr>
                <a:xfrm>
                  <a:off x="4523550" y="3924775"/>
                  <a:ext cx="76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200">
                      <a:solidFill>
                        <a:srgbClr val="FFFFFF"/>
                      </a:solidFill>
                      <a:latin typeface="Nanum Gothic"/>
                      <a:ea typeface="Nanum Gothic"/>
                      <a:cs typeface="Nanum Gothic"/>
                      <a:sym typeface="Nanum Gothic"/>
                    </a:rPr>
                    <a:t>0.03</a:t>
                  </a:r>
                  <a:endParaRPr sz="1200">
                    <a:solidFill>
                      <a:srgbClr val="FFFFFF"/>
                    </a:solidFill>
                    <a:latin typeface="Nanum Gothic"/>
                    <a:ea typeface="Nanum Gothic"/>
                    <a:cs typeface="Nanum Gothic"/>
                    <a:sym typeface="Nanum Gothic"/>
                  </a:endParaRPr>
                </a:p>
              </p:txBody>
            </p:sp>
            <p:sp>
              <p:nvSpPr>
                <p:cNvPr id="218" name="Google Shape;218;p24"/>
                <p:cNvSpPr txBox="1"/>
                <p:nvPr/>
              </p:nvSpPr>
              <p:spPr>
                <a:xfrm>
                  <a:off x="4523550" y="4242608"/>
                  <a:ext cx="76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1200">
                      <a:solidFill>
                        <a:srgbClr val="FFFFFF"/>
                      </a:solidFill>
                      <a:latin typeface="Nanum Gothic"/>
                      <a:ea typeface="Nanum Gothic"/>
                      <a:cs typeface="Nanum Gothic"/>
                      <a:sym typeface="Nanum Gothic"/>
                    </a:rPr>
                    <a:t>0.80</a:t>
                  </a:r>
                  <a:endParaRPr b="1" sz="1200">
                    <a:solidFill>
                      <a:srgbClr val="FFFFFF"/>
                    </a:solidFill>
                    <a:latin typeface="Nanum Gothic"/>
                    <a:ea typeface="Nanum Gothic"/>
                    <a:cs typeface="Nanum Gothic"/>
                    <a:sym typeface="Nanum Gothic"/>
                  </a:endParaRPr>
                </a:p>
              </p:txBody>
            </p:sp>
            <p:sp>
              <p:nvSpPr>
                <p:cNvPr id="219" name="Google Shape;219;p24"/>
                <p:cNvSpPr txBox="1"/>
                <p:nvPr/>
              </p:nvSpPr>
              <p:spPr>
                <a:xfrm>
                  <a:off x="4523550" y="4560442"/>
                  <a:ext cx="76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200">
                      <a:solidFill>
                        <a:srgbClr val="FFFFFF"/>
                      </a:solidFill>
                      <a:latin typeface="Nanum Gothic"/>
                      <a:ea typeface="Nanum Gothic"/>
                      <a:cs typeface="Nanum Gothic"/>
                      <a:sym typeface="Nanum Gothic"/>
                    </a:rPr>
                    <a:t>0.10</a:t>
                  </a:r>
                  <a:endParaRPr sz="1200">
                    <a:solidFill>
                      <a:srgbClr val="FFFFFF"/>
                    </a:solidFill>
                    <a:latin typeface="Nanum Gothic"/>
                    <a:ea typeface="Nanum Gothic"/>
                    <a:cs typeface="Nanum Gothic"/>
                    <a:sym typeface="Nanum Gothic"/>
                  </a:endParaRPr>
                </a:p>
              </p:txBody>
            </p:sp>
            <p:sp>
              <p:nvSpPr>
                <p:cNvPr id="220" name="Google Shape;220;p24"/>
                <p:cNvSpPr txBox="1"/>
                <p:nvPr/>
              </p:nvSpPr>
              <p:spPr>
                <a:xfrm>
                  <a:off x="4523550" y="4878275"/>
                  <a:ext cx="76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200">
                      <a:solidFill>
                        <a:srgbClr val="FFFFFF"/>
                      </a:solidFill>
                      <a:latin typeface="Nanum Gothic"/>
                      <a:ea typeface="Nanum Gothic"/>
                      <a:cs typeface="Nanum Gothic"/>
                      <a:sym typeface="Nanum Gothic"/>
                    </a:rPr>
                    <a:t>0.07</a:t>
                  </a:r>
                  <a:endParaRPr sz="1200">
                    <a:solidFill>
                      <a:srgbClr val="FFFFFF"/>
                    </a:solidFill>
                    <a:latin typeface="Nanum Gothic"/>
                    <a:ea typeface="Nanum Gothic"/>
                    <a:cs typeface="Nanum Gothic"/>
                    <a:sym typeface="Nanum Gothic"/>
                  </a:endParaRPr>
                </a:p>
              </p:txBody>
            </p:sp>
          </p:grpSp>
          <p:cxnSp>
            <p:nvCxnSpPr>
              <p:cNvPr id="221" name="Google Shape;221;p24"/>
              <p:cNvCxnSpPr>
                <a:stCxn id="222" idx="3"/>
                <a:endCxn id="223" idx="1"/>
              </p:cNvCxnSpPr>
              <p:nvPr/>
            </p:nvCxnSpPr>
            <p:spPr>
              <a:xfrm flipH="1" rot="10800000">
                <a:off x="2461450" y="4591113"/>
                <a:ext cx="183900" cy="48720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24"/>
              <p:cNvCxnSpPr>
                <a:stCxn id="225" idx="3"/>
                <a:endCxn id="223" idx="1"/>
              </p:cNvCxnSpPr>
              <p:nvPr/>
            </p:nvCxnSpPr>
            <p:spPr>
              <a:xfrm flipH="1" rot="10800000">
                <a:off x="2461450" y="4591113"/>
                <a:ext cx="183900" cy="162300"/>
              </a:xfrm>
              <a:prstGeom prst="straightConnector1">
                <a:avLst/>
              </a:prstGeom>
              <a:noFill/>
              <a:ln cap="flat" cmpd="sng" w="9525">
                <a:solidFill>
                  <a:schemeClr val="dk2"/>
                </a:solidFill>
                <a:prstDash val="solid"/>
                <a:round/>
                <a:headEnd len="med" w="med" type="none"/>
                <a:tailEnd len="med" w="med" type="none"/>
              </a:ln>
            </p:spPr>
          </p:cxnSp>
          <p:cxnSp>
            <p:nvCxnSpPr>
              <p:cNvPr id="226" name="Google Shape;226;p24"/>
              <p:cNvCxnSpPr>
                <a:stCxn id="227" idx="3"/>
                <a:endCxn id="223" idx="1"/>
              </p:cNvCxnSpPr>
              <p:nvPr/>
            </p:nvCxnSpPr>
            <p:spPr>
              <a:xfrm>
                <a:off x="2461450" y="4428513"/>
                <a:ext cx="183900" cy="162600"/>
              </a:xfrm>
              <a:prstGeom prst="straightConnector1">
                <a:avLst/>
              </a:prstGeom>
              <a:noFill/>
              <a:ln cap="flat" cmpd="sng" w="9525">
                <a:solidFill>
                  <a:schemeClr val="dk2"/>
                </a:solidFill>
                <a:prstDash val="solid"/>
                <a:round/>
                <a:headEnd len="med" w="med" type="none"/>
                <a:tailEnd len="med" w="med" type="none"/>
              </a:ln>
            </p:spPr>
          </p:cxnSp>
          <p:cxnSp>
            <p:nvCxnSpPr>
              <p:cNvPr id="228" name="Google Shape;228;p24"/>
              <p:cNvCxnSpPr>
                <a:stCxn id="229" idx="3"/>
                <a:endCxn id="223" idx="1"/>
              </p:cNvCxnSpPr>
              <p:nvPr/>
            </p:nvCxnSpPr>
            <p:spPr>
              <a:xfrm>
                <a:off x="2461450" y="4103613"/>
                <a:ext cx="183900" cy="487500"/>
              </a:xfrm>
              <a:prstGeom prst="straightConnector1">
                <a:avLst/>
              </a:prstGeom>
              <a:noFill/>
              <a:ln cap="flat" cmpd="sng" w="9525">
                <a:solidFill>
                  <a:schemeClr val="dk2"/>
                </a:solidFill>
                <a:prstDash val="solid"/>
                <a:round/>
                <a:headEnd len="med" w="med" type="none"/>
                <a:tailEnd len="med" w="med" type="none"/>
              </a:ln>
            </p:spPr>
          </p:cxnSp>
          <p:cxnSp>
            <p:nvCxnSpPr>
              <p:cNvPr id="230" name="Google Shape;230;p24"/>
              <p:cNvCxnSpPr>
                <a:stCxn id="223" idx="3"/>
                <a:endCxn id="231" idx="1"/>
              </p:cNvCxnSpPr>
              <p:nvPr/>
            </p:nvCxnSpPr>
            <p:spPr>
              <a:xfrm flipH="1" rot="10800000">
                <a:off x="3324485" y="4103763"/>
                <a:ext cx="183900" cy="487200"/>
              </a:xfrm>
              <a:prstGeom prst="straightConnector1">
                <a:avLst/>
              </a:prstGeom>
              <a:noFill/>
              <a:ln cap="flat" cmpd="sng" w="9525">
                <a:solidFill>
                  <a:schemeClr val="dk2"/>
                </a:solidFill>
                <a:prstDash val="solid"/>
                <a:round/>
                <a:headEnd len="med" w="med" type="none"/>
                <a:tailEnd len="med" w="med" type="none"/>
              </a:ln>
            </p:spPr>
          </p:cxnSp>
          <p:cxnSp>
            <p:nvCxnSpPr>
              <p:cNvPr id="232" name="Google Shape;232;p24"/>
              <p:cNvCxnSpPr>
                <a:stCxn id="223" idx="3"/>
                <a:endCxn id="233" idx="1"/>
              </p:cNvCxnSpPr>
              <p:nvPr/>
            </p:nvCxnSpPr>
            <p:spPr>
              <a:xfrm flipH="1" rot="10800000">
                <a:off x="3324485" y="4428663"/>
                <a:ext cx="183900" cy="16230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24"/>
              <p:cNvCxnSpPr>
                <a:stCxn id="223" idx="3"/>
                <a:endCxn id="235" idx="1"/>
              </p:cNvCxnSpPr>
              <p:nvPr/>
            </p:nvCxnSpPr>
            <p:spPr>
              <a:xfrm>
                <a:off x="3324485" y="4590963"/>
                <a:ext cx="183900" cy="162600"/>
              </a:xfrm>
              <a:prstGeom prst="straightConnector1">
                <a:avLst/>
              </a:prstGeom>
              <a:noFill/>
              <a:ln cap="flat" cmpd="sng" w="9525">
                <a:solidFill>
                  <a:schemeClr val="dk2"/>
                </a:solidFill>
                <a:prstDash val="solid"/>
                <a:round/>
                <a:headEnd len="med" w="med" type="none"/>
                <a:tailEnd len="med" w="med" type="none"/>
              </a:ln>
            </p:spPr>
          </p:cxnSp>
          <p:cxnSp>
            <p:nvCxnSpPr>
              <p:cNvPr id="236" name="Google Shape;236;p24"/>
              <p:cNvCxnSpPr>
                <a:stCxn id="223" idx="3"/>
                <a:endCxn id="237" idx="1"/>
              </p:cNvCxnSpPr>
              <p:nvPr/>
            </p:nvCxnSpPr>
            <p:spPr>
              <a:xfrm>
                <a:off x="3324485" y="4590963"/>
                <a:ext cx="183900" cy="487500"/>
              </a:xfrm>
              <a:prstGeom prst="straightConnector1">
                <a:avLst/>
              </a:prstGeom>
              <a:noFill/>
              <a:ln cap="flat" cmpd="sng" w="9525">
                <a:solidFill>
                  <a:schemeClr val="dk2"/>
                </a:solidFill>
                <a:prstDash val="solid"/>
                <a:round/>
                <a:headEnd len="med" w="med" type="none"/>
                <a:tailEnd len="med" w="med" type="none"/>
              </a:ln>
            </p:spPr>
          </p:cxnSp>
          <p:grpSp>
            <p:nvGrpSpPr>
              <p:cNvPr id="238" name="Google Shape;238;p24"/>
              <p:cNvGrpSpPr/>
              <p:nvPr/>
            </p:nvGrpSpPr>
            <p:grpSpPr>
              <a:xfrm>
                <a:off x="1782250" y="3979263"/>
                <a:ext cx="679200" cy="1223400"/>
                <a:chOff x="1782250" y="3903450"/>
                <a:chExt cx="679200" cy="1223400"/>
              </a:xfrm>
            </p:grpSpPr>
            <p:sp>
              <p:nvSpPr>
                <p:cNvPr id="229" name="Google Shape;229;p24"/>
                <p:cNvSpPr/>
                <p:nvPr/>
              </p:nvSpPr>
              <p:spPr>
                <a:xfrm>
                  <a:off x="1782250" y="3903450"/>
                  <a:ext cx="679200" cy="2487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200">
                      <a:solidFill>
                        <a:srgbClr val="4A86E8"/>
                      </a:solidFill>
                      <a:latin typeface="Nanum Gothic"/>
                      <a:ea typeface="Nanum Gothic"/>
                      <a:cs typeface="Nanum Gothic"/>
                      <a:sym typeface="Nanum Gothic"/>
                    </a:rPr>
                    <a:t>정상</a:t>
                  </a:r>
                  <a:endParaRPr sz="1200">
                    <a:solidFill>
                      <a:srgbClr val="4A86E8"/>
                    </a:solidFill>
                    <a:latin typeface="Nanum Gothic"/>
                    <a:ea typeface="Nanum Gothic"/>
                    <a:cs typeface="Nanum Gothic"/>
                    <a:sym typeface="Nanum Gothic"/>
                  </a:endParaRPr>
                </a:p>
              </p:txBody>
            </p:sp>
            <p:sp>
              <p:nvSpPr>
                <p:cNvPr id="227" name="Google Shape;227;p24"/>
                <p:cNvSpPr/>
                <p:nvPr/>
              </p:nvSpPr>
              <p:spPr>
                <a:xfrm>
                  <a:off x="1782250" y="4228350"/>
                  <a:ext cx="679200" cy="2487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200">
                      <a:solidFill>
                        <a:srgbClr val="4A86E8"/>
                      </a:solidFill>
                      <a:latin typeface="Nanum Gothic"/>
                      <a:ea typeface="Nanum Gothic"/>
                      <a:cs typeface="Nanum Gothic"/>
                      <a:sym typeface="Nanum Gothic"/>
                    </a:rPr>
                    <a:t>절도</a:t>
                  </a:r>
                  <a:endParaRPr sz="1200">
                    <a:solidFill>
                      <a:srgbClr val="4A86E8"/>
                    </a:solidFill>
                    <a:latin typeface="Nanum Gothic"/>
                    <a:ea typeface="Nanum Gothic"/>
                    <a:cs typeface="Nanum Gothic"/>
                    <a:sym typeface="Nanum Gothic"/>
                  </a:endParaRPr>
                </a:p>
              </p:txBody>
            </p:sp>
            <p:sp>
              <p:nvSpPr>
                <p:cNvPr id="222" name="Google Shape;222;p24"/>
                <p:cNvSpPr/>
                <p:nvPr/>
              </p:nvSpPr>
              <p:spPr>
                <a:xfrm>
                  <a:off x="1782250" y="4878150"/>
                  <a:ext cx="679200" cy="2487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200">
                      <a:solidFill>
                        <a:srgbClr val="4A86E8"/>
                      </a:solidFill>
                      <a:latin typeface="Nanum Gothic"/>
                      <a:ea typeface="Nanum Gothic"/>
                      <a:cs typeface="Nanum Gothic"/>
                      <a:sym typeface="Nanum Gothic"/>
                    </a:rPr>
                    <a:t>폭행</a:t>
                  </a:r>
                  <a:endParaRPr sz="1200">
                    <a:solidFill>
                      <a:srgbClr val="4A86E8"/>
                    </a:solidFill>
                    <a:latin typeface="Nanum Gothic"/>
                    <a:ea typeface="Nanum Gothic"/>
                    <a:cs typeface="Nanum Gothic"/>
                    <a:sym typeface="Nanum Gothic"/>
                  </a:endParaRPr>
                </a:p>
              </p:txBody>
            </p:sp>
            <p:sp>
              <p:nvSpPr>
                <p:cNvPr id="225" name="Google Shape;225;p24"/>
                <p:cNvSpPr/>
                <p:nvPr/>
              </p:nvSpPr>
              <p:spPr>
                <a:xfrm>
                  <a:off x="1782250" y="4553250"/>
                  <a:ext cx="679200" cy="2487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200">
                      <a:solidFill>
                        <a:srgbClr val="4A86E8"/>
                      </a:solidFill>
                      <a:latin typeface="Nanum Gothic"/>
                      <a:ea typeface="Nanum Gothic"/>
                      <a:cs typeface="Nanum Gothic"/>
                      <a:sym typeface="Nanum Gothic"/>
                    </a:rPr>
                    <a:t>화재</a:t>
                  </a:r>
                  <a:endParaRPr sz="1200">
                    <a:solidFill>
                      <a:srgbClr val="4A86E8"/>
                    </a:solidFill>
                    <a:latin typeface="Nanum Gothic"/>
                    <a:ea typeface="Nanum Gothic"/>
                    <a:cs typeface="Nanum Gothic"/>
                    <a:sym typeface="Nanum Gothic"/>
                  </a:endParaRPr>
                </a:p>
              </p:txBody>
            </p:sp>
          </p:grpSp>
          <p:grpSp>
            <p:nvGrpSpPr>
              <p:cNvPr id="239" name="Google Shape;239;p24"/>
              <p:cNvGrpSpPr/>
              <p:nvPr/>
            </p:nvGrpSpPr>
            <p:grpSpPr>
              <a:xfrm>
                <a:off x="3508320" y="3979263"/>
                <a:ext cx="679200" cy="1223400"/>
                <a:chOff x="3705425" y="3979325"/>
                <a:chExt cx="679200" cy="1223400"/>
              </a:xfrm>
            </p:grpSpPr>
            <p:sp>
              <p:nvSpPr>
                <p:cNvPr id="231" name="Google Shape;231;p24"/>
                <p:cNvSpPr/>
                <p:nvPr/>
              </p:nvSpPr>
              <p:spPr>
                <a:xfrm>
                  <a:off x="3705425" y="3979325"/>
                  <a:ext cx="679200" cy="2487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200">
                      <a:solidFill>
                        <a:srgbClr val="4A86E8"/>
                      </a:solidFill>
                      <a:latin typeface="Nanum Gothic"/>
                      <a:ea typeface="Nanum Gothic"/>
                      <a:cs typeface="Nanum Gothic"/>
                      <a:sym typeface="Nanum Gothic"/>
                    </a:rPr>
                    <a:t>정상</a:t>
                  </a:r>
                  <a:endParaRPr sz="1200">
                    <a:solidFill>
                      <a:srgbClr val="4A86E8"/>
                    </a:solidFill>
                    <a:latin typeface="Nanum Gothic"/>
                    <a:ea typeface="Nanum Gothic"/>
                    <a:cs typeface="Nanum Gothic"/>
                    <a:sym typeface="Nanum Gothic"/>
                  </a:endParaRPr>
                </a:p>
              </p:txBody>
            </p:sp>
            <p:sp>
              <p:nvSpPr>
                <p:cNvPr id="233" name="Google Shape;233;p24"/>
                <p:cNvSpPr/>
                <p:nvPr/>
              </p:nvSpPr>
              <p:spPr>
                <a:xfrm>
                  <a:off x="3705425" y="4304225"/>
                  <a:ext cx="679200" cy="2487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200">
                      <a:solidFill>
                        <a:srgbClr val="4A86E8"/>
                      </a:solidFill>
                      <a:latin typeface="Nanum Gothic"/>
                      <a:ea typeface="Nanum Gothic"/>
                      <a:cs typeface="Nanum Gothic"/>
                      <a:sym typeface="Nanum Gothic"/>
                    </a:rPr>
                    <a:t>절도</a:t>
                  </a:r>
                  <a:endParaRPr sz="1200">
                    <a:solidFill>
                      <a:srgbClr val="4A86E8"/>
                    </a:solidFill>
                    <a:latin typeface="Nanum Gothic"/>
                    <a:ea typeface="Nanum Gothic"/>
                    <a:cs typeface="Nanum Gothic"/>
                    <a:sym typeface="Nanum Gothic"/>
                  </a:endParaRPr>
                </a:p>
              </p:txBody>
            </p:sp>
            <p:sp>
              <p:nvSpPr>
                <p:cNvPr id="237" name="Google Shape;237;p24"/>
                <p:cNvSpPr/>
                <p:nvPr/>
              </p:nvSpPr>
              <p:spPr>
                <a:xfrm>
                  <a:off x="3705425" y="4954025"/>
                  <a:ext cx="679200" cy="2487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200">
                      <a:solidFill>
                        <a:srgbClr val="4A86E8"/>
                      </a:solidFill>
                      <a:latin typeface="Nanum Gothic"/>
                      <a:ea typeface="Nanum Gothic"/>
                      <a:cs typeface="Nanum Gothic"/>
                      <a:sym typeface="Nanum Gothic"/>
                    </a:rPr>
                    <a:t>폭행</a:t>
                  </a:r>
                  <a:endParaRPr sz="1200">
                    <a:solidFill>
                      <a:srgbClr val="4A86E8"/>
                    </a:solidFill>
                    <a:latin typeface="Nanum Gothic"/>
                    <a:ea typeface="Nanum Gothic"/>
                    <a:cs typeface="Nanum Gothic"/>
                    <a:sym typeface="Nanum Gothic"/>
                  </a:endParaRPr>
                </a:p>
              </p:txBody>
            </p:sp>
            <p:sp>
              <p:nvSpPr>
                <p:cNvPr id="235" name="Google Shape;235;p24"/>
                <p:cNvSpPr/>
                <p:nvPr/>
              </p:nvSpPr>
              <p:spPr>
                <a:xfrm>
                  <a:off x="3705425" y="4629125"/>
                  <a:ext cx="679200" cy="2487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200">
                      <a:solidFill>
                        <a:srgbClr val="4A86E8"/>
                      </a:solidFill>
                      <a:latin typeface="Nanum Gothic"/>
                      <a:ea typeface="Nanum Gothic"/>
                      <a:cs typeface="Nanum Gothic"/>
                      <a:sym typeface="Nanum Gothic"/>
                    </a:rPr>
                    <a:t>화재</a:t>
                  </a:r>
                  <a:endParaRPr sz="1200">
                    <a:solidFill>
                      <a:srgbClr val="4A86E8"/>
                    </a:solidFill>
                    <a:latin typeface="Nanum Gothic"/>
                    <a:ea typeface="Nanum Gothic"/>
                    <a:cs typeface="Nanum Gothic"/>
                    <a:sym typeface="Nanum Gothic"/>
                  </a:endParaRPr>
                </a:p>
              </p:txBody>
            </p:sp>
          </p:grpSp>
          <p:sp>
            <p:nvSpPr>
              <p:cNvPr id="223" name="Google Shape;223;p24"/>
              <p:cNvSpPr/>
              <p:nvPr/>
            </p:nvSpPr>
            <p:spPr>
              <a:xfrm>
                <a:off x="2645285" y="4235313"/>
                <a:ext cx="679200" cy="711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1300">
                    <a:solidFill>
                      <a:srgbClr val="4A86E8"/>
                    </a:solidFill>
                    <a:latin typeface="Nanum Gothic"/>
                    <a:ea typeface="Nanum Gothic"/>
                    <a:cs typeface="Nanum Gothic"/>
                    <a:sym typeface="Nanum Gothic"/>
                  </a:rPr>
                  <a:t>모델</a:t>
                </a:r>
                <a:endParaRPr sz="1300">
                  <a:solidFill>
                    <a:srgbClr val="4A86E8"/>
                  </a:solidFill>
                  <a:latin typeface="Nanum Gothic"/>
                  <a:ea typeface="Nanum Gothic"/>
                  <a:cs typeface="Nanum Gothic"/>
                  <a:sym typeface="Nanum Gothic"/>
                </a:endParaRPr>
              </a:p>
            </p:txBody>
          </p:sp>
        </p:grpSp>
      </p:grpSp>
      <p:cxnSp>
        <p:nvCxnSpPr>
          <p:cNvPr id="240" name="Google Shape;240;p24"/>
          <p:cNvCxnSpPr>
            <a:stCxn id="209" idx="3"/>
            <a:endCxn id="201" idx="1"/>
          </p:cNvCxnSpPr>
          <p:nvPr/>
        </p:nvCxnSpPr>
        <p:spPr>
          <a:xfrm>
            <a:off x="4667350" y="4892150"/>
            <a:ext cx="264000" cy="0"/>
          </a:xfrm>
          <a:prstGeom prst="straightConnector1">
            <a:avLst/>
          </a:prstGeom>
          <a:noFill/>
          <a:ln cap="flat" cmpd="sng" w="9525">
            <a:solidFill>
              <a:schemeClr val="dk2"/>
            </a:solidFill>
            <a:prstDash val="solid"/>
            <a:round/>
            <a:headEnd len="med" w="med" type="none"/>
            <a:tailEnd len="med" w="med" type="triangle"/>
          </a:ln>
        </p:spPr>
      </p:cxnSp>
      <p:grpSp>
        <p:nvGrpSpPr>
          <p:cNvPr id="241" name="Google Shape;241;p24"/>
          <p:cNvGrpSpPr/>
          <p:nvPr/>
        </p:nvGrpSpPr>
        <p:grpSpPr>
          <a:xfrm>
            <a:off x="5874500" y="4104050"/>
            <a:ext cx="1433700" cy="1576200"/>
            <a:chOff x="6173550" y="3924775"/>
            <a:chExt cx="1433700" cy="1576200"/>
          </a:xfrm>
        </p:grpSpPr>
        <p:sp>
          <p:nvSpPr>
            <p:cNvPr id="242" name="Google Shape;242;p24"/>
            <p:cNvSpPr/>
            <p:nvPr/>
          </p:nvSpPr>
          <p:spPr>
            <a:xfrm>
              <a:off x="6173550" y="3924775"/>
              <a:ext cx="1433700" cy="1576200"/>
            </a:xfrm>
            <a:prstGeom prst="roundRect">
              <a:avLst>
                <a:gd fmla="val 16667" name="adj"/>
              </a:avLst>
            </a:prstGeom>
            <a:solidFill>
              <a:srgbClr val="EFEFE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1300">
                  <a:latin typeface="Nanum Gothic"/>
                  <a:ea typeface="Nanum Gothic"/>
                  <a:cs typeface="Nanum Gothic"/>
                  <a:sym typeface="Nanum Gothic"/>
                </a:rPr>
                <a:t>선별 결과 전달</a:t>
              </a:r>
              <a:endParaRPr sz="1300">
                <a:latin typeface="Nanum Gothic"/>
                <a:ea typeface="Nanum Gothic"/>
                <a:cs typeface="Nanum Gothic"/>
                <a:sym typeface="Nanum Gothic"/>
              </a:endParaRPr>
            </a:p>
          </p:txBody>
        </p:sp>
        <p:sp>
          <p:nvSpPr>
            <p:cNvPr id="243" name="Google Shape;243;p24"/>
            <p:cNvSpPr/>
            <p:nvPr/>
          </p:nvSpPr>
          <p:spPr>
            <a:xfrm>
              <a:off x="6280050" y="4553250"/>
              <a:ext cx="1220700" cy="80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sz="700">
                  <a:solidFill>
                    <a:schemeClr val="dk1"/>
                  </a:solidFill>
                  <a:latin typeface="Nanum Gothic"/>
                  <a:ea typeface="Nanum Gothic"/>
                  <a:cs typeface="Nanum Gothic"/>
                  <a:sym typeface="Nanum Gothic"/>
                </a:rPr>
                <a:t>{</a:t>
              </a:r>
              <a:endParaRPr sz="7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ko-KR" sz="700">
                  <a:solidFill>
                    <a:schemeClr val="dk1"/>
                  </a:solidFill>
                  <a:latin typeface="Nanum Gothic"/>
                  <a:ea typeface="Nanum Gothic"/>
                  <a:cs typeface="Nanum Gothic"/>
                  <a:sym typeface="Nanum Gothic"/>
                </a:rPr>
                <a:t>   ‘timestamp’ :     </a:t>
              </a:r>
              <a:endParaRPr sz="7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ko-KR" sz="700">
                  <a:solidFill>
                    <a:schemeClr val="dk1"/>
                  </a:solidFill>
                  <a:latin typeface="Nanum Gothic"/>
                  <a:ea typeface="Nanum Gothic"/>
                  <a:cs typeface="Nanum Gothic"/>
                  <a:sym typeface="Nanum Gothic"/>
                </a:rPr>
                <a:t>   2021.07.03 16:08:01, </a:t>
              </a:r>
              <a:endParaRPr sz="7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ko-KR" sz="700">
                  <a:solidFill>
                    <a:schemeClr val="dk1"/>
                  </a:solidFill>
                  <a:latin typeface="Nanum Gothic"/>
                  <a:ea typeface="Nanum Gothic"/>
                  <a:cs typeface="Nanum Gothic"/>
                  <a:sym typeface="Nanum Gothic"/>
                </a:rPr>
                <a:t>   ‘class’  :  ‘절도’</a:t>
              </a:r>
              <a:endParaRPr sz="7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ko-KR" sz="700">
                  <a:solidFill>
                    <a:schemeClr val="dk1"/>
                  </a:solidFill>
                  <a:latin typeface="Nanum Gothic"/>
                  <a:ea typeface="Nanum Gothic"/>
                  <a:cs typeface="Nanum Gothic"/>
                  <a:sym typeface="Nanum Gothic"/>
                </a:rPr>
                <a:t>}</a:t>
              </a:r>
              <a:endParaRPr sz="700">
                <a:solidFill>
                  <a:schemeClr val="dk1"/>
                </a:solidFill>
                <a:latin typeface="Nanum Gothic"/>
                <a:ea typeface="Nanum Gothic"/>
                <a:cs typeface="Nanum Gothic"/>
                <a:sym typeface="Nanum Gothic"/>
              </a:endParaRPr>
            </a:p>
          </p:txBody>
        </p:sp>
      </p:grpSp>
      <p:sp>
        <p:nvSpPr>
          <p:cNvPr id="244" name="Google Shape;244;p24"/>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lnSpc>
                <a:spcPct val="80000"/>
              </a:lnSpc>
              <a:spcBef>
                <a:spcPts val="0"/>
              </a:spcBef>
              <a:spcAft>
                <a:spcPts val="0"/>
              </a:spcAft>
              <a:buNone/>
            </a:pPr>
            <a:r>
              <a:rPr lang="ko-KR" sz="3030"/>
              <a:t>01. 프로젝트 배경</a:t>
            </a:r>
            <a:endParaRPr sz="303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5"/>
          <p:cNvSpPr txBox="1"/>
          <p:nvPr>
            <p:ph idx="1" type="body"/>
          </p:nvPr>
        </p:nvSpPr>
        <p:spPr>
          <a:xfrm>
            <a:off x="142800" y="821875"/>
            <a:ext cx="8858400" cy="1731900"/>
          </a:xfrm>
          <a:prstGeom prst="rect">
            <a:avLst/>
          </a:prstGeom>
        </p:spPr>
        <p:txBody>
          <a:bodyPr anchorCtr="0" anchor="t" bIns="45700" lIns="91425" spcFirstLastPara="1" rIns="91425" wrap="square" tIns="45700">
            <a:normAutofit/>
          </a:bodyPr>
          <a:lstStyle/>
          <a:p>
            <a:pPr indent="0" lvl="0" marL="0" rtl="0" algn="l">
              <a:lnSpc>
                <a:spcPct val="130000"/>
              </a:lnSpc>
              <a:spcBef>
                <a:spcPts val="640"/>
              </a:spcBef>
              <a:spcAft>
                <a:spcPts val="0"/>
              </a:spcAft>
              <a:buNone/>
            </a:pPr>
            <a:r>
              <a:rPr b="1" lang="ko-KR" sz="2000"/>
              <a:t>7</a:t>
            </a:r>
            <a:r>
              <a:rPr b="1" lang="ko-KR" sz="2000"/>
              <a:t>) 기대 효과</a:t>
            </a:r>
            <a:endParaRPr b="1" sz="2000"/>
          </a:p>
        </p:txBody>
      </p:sp>
      <p:sp>
        <p:nvSpPr>
          <p:cNvPr id="250" name="Google Shape;250;p25"/>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lnSpc>
                <a:spcPct val="80000"/>
              </a:lnSpc>
              <a:spcBef>
                <a:spcPts val="0"/>
              </a:spcBef>
              <a:spcAft>
                <a:spcPts val="0"/>
              </a:spcAft>
              <a:buNone/>
            </a:pPr>
            <a:r>
              <a:rPr lang="ko-KR" sz="3030"/>
              <a:t>01. 프로젝트 배경</a:t>
            </a:r>
            <a:endParaRPr/>
          </a:p>
        </p:txBody>
      </p:sp>
      <p:sp>
        <p:nvSpPr>
          <p:cNvPr id="251" name="Google Shape;251;p25"/>
          <p:cNvSpPr/>
          <p:nvPr/>
        </p:nvSpPr>
        <p:spPr>
          <a:xfrm>
            <a:off x="2727900" y="1989500"/>
            <a:ext cx="1299000" cy="479700"/>
          </a:xfrm>
          <a:prstGeom prst="roundRect">
            <a:avLst>
              <a:gd fmla="val 50000" name="adj"/>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200">
                <a:latin typeface="Nanum Gothic"/>
                <a:ea typeface="Nanum Gothic"/>
                <a:cs typeface="Nanum Gothic"/>
                <a:sym typeface="Nanum Gothic"/>
              </a:rPr>
              <a:t>범죄 예방</a:t>
            </a:r>
            <a:endParaRPr sz="1200">
              <a:latin typeface="Nanum Gothic"/>
              <a:ea typeface="Nanum Gothic"/>
              <a:cs typeface="Nanum Gothic"/>
              <a:sym typeface="Nanum Gothic"/>
            </a:endParaRPr>
          </a:p>
        </p:txBody>
      </p:sp>
      <p:sp>
        <p:nvSpPr>
          <p:cNvPr id="252" name="Google Shape;252;p25"/>
          <p:cNvSpPr/>
          <p:nvPr/>
        </p:nvSpPr>
        <p:spPr>
          <a:xfrm>
            <a:off x="2727900" y="3511109"/>
            <a:ext cx="1299000" cy="479700"/>
          </a:xfrm>
          <a:prstGeom prst="roundRect">
            <a:avLst>
              <a:gd fmla="val 50000"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200">
                <a:latin typeface="Nanum Gothic"/>
                <a:ea typeface="Nanum Gothic"/>
                <a:cs typeface="Nanum Gothic"/>
                <a:sym typeface="Nanum Gothic"/>
              </a:rPr>
              <a:t>관제 업무 보조</a:t>
            </a:r>
            <a:endParaRPr sz="1200">
              <a:latin typeface="Nanum Gothic"/>
              <a:ea typeface="Nanum Gothic"/>
              <a:cs typeface="Nanum Gothic"/>
              <a:sym typeface="Nanum Gothic"/>
            </a:endParaRPr>
          </a:p>
        </p:txBody>
      </p:sp>
      <p:sp>
        <p:nvSpPr>
          <p:cNvPr id="253" name="Google Shape;253;p25"/>
          <p:cNvSpPr/>
          <p:nvPr/>
        </p:nvSpPr>
        <p:spPr>
          <a:xfrm>
            <a:off x="2727900" y="5041100"/>
            <a:ext cx="1299000" cy="479700"/>
          </a:xfrm>
          <a:prstGeom prst="roundRect">
            <a:avLst>
              <a:gd fmla="val 50000"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200">
                <a:latin typeface="Nanum Gothic"/>
                <a:ea typeface="Nanum Gothic"/>
                <a:cs typeface="Nanum Gothic"/>
                <a:sym typeface="Nanum Gothic"/>
              </a:rPr>
              <a:t>기술 활용</a:t>
            </a:r>
            <a:endParaRPr sz="1200">
              <a:latin typeface="Nanum Gothic"/>
              <a:ea typeface="Nanum Gothic"/>
              <a:cs typeface="Nanum Gothic"/>
              <a:sym typeface="Nanum Gothic"/>
            </a:endParaRPr>
          </a:p>
        </p:txBody>
      </p:sp>
      <p:cxnSp>
        <p:nvCxnSpPr>
          <p:cNvPr id="254" name="Google Shape;254;p25"/>
          <p:cNvCxnSpPr>
            <a:stCxn id="255" idx="7"/>
            <a:endCxn id="251" idx="1"/>
          </p:cNvCxnSpPr>
          <p:nvPr/>
        </p:nvCxnSpPr>
        <p:spPr>
          <a:xfrm rot="-5400000">
            <a:off x="1909052" y="2300642"/>
            <a:ext cx="890100" cy="747600"/>
          </a:xfrm>
          <a:prstGeom prst="curvedConnector2">
            <a:avLst/>
          </a:prstGeom>
          <a:noFill/>
          <a:ln cap="flat" cmpd="sng" w="9525">
            <a:solidFill>
              <a:schemeClr val="dk2"/>
            </a:solidFill>
            <a:prstDash val="solid"/>
            <a:round/>
            <a:headEnd len="med" w="med" type="none"/>
            <a:tailEnd len="med" w="med" type="none"/>
          </a:ln>
        </p:spPr>
      </p:cxnSp>
      <p:cxnSp>
        <p:nvCxnSpPr>
          <p:cNvPr id="256" name="Google Shape;256;p25"/>
          <p:cNvCxnSpPr>
            <a:stCxn id="255" idx="6"/>
            <a:endCxn id="252" idx="1"/>
          </p:cNvCxnSpPr>
          <p:nvPr/>
        </p:nvCxnSpPr>
        <p:spPr>
          <a:xfrm>
            <a:off x="2241857" y="3750940"/>
            <a:ext cx="486000" cy="600"/>
          </a:xfrm>
          <a:prstGeom prst="curvedConnector3">
            <a:avLst>
              <a:gd fmla="val 50004" name="adj1"/>
            </a:avLst>
          </a:prstGeom>
          <a:noFill/>
          <a:ln cap="flat" cmpd="sng" w="9525">
            <a:solidFill>
              <a:schemeClr val="dk2"/>
            </a:solidFill>
            <a:prstDash val="solid"/>
            <a:round/>
            <a:headEnd len="med" w="med" type="none"/>
            <a:tailEnd len="med" w="med" type="none"/>
          </a:ln>
        </p:spPr>
      </p:cxnSp>
      <p:cxnSp>
        <p:nvCxnSpPr>
          <p:cNvPr id="257" name="Google Shape;257;p25"/>
          <p:cNvCxnSpPr>
            <a:stCxn id="258" idx="5"/>
            <a:endCxn id="253" idx="1"/>
          </p:cNvCxnSpPr>
          <p:nvPr/>
        </p:nvCxnSpPr>
        <p:spPr>
          <a:xfrm flipH="1" rot="-5400000">
            <a:off x="2064887" y="4617872"/>
            <a:ext cx="738600" cy="587700"/>
          </a:xfrm>
          <a:prstGeom prst="curvedConnector2">
            <a:avLst/>
          </a:prstGeom>
          <a:noFill/>
          <a:ln cap="flat" cmpd="sng" w="9525">
            <a:solidFill>
              <a:schemeClr val="dk2"/>
            </a:solidFill>
            <a:prstDash val="solid"/>
            <a:round/>
            <a:headEnd len="med" w="med" type="none"/>
            <a:tailEnd len="med" w="med" type="none"/>
          </a:ln>
        </p:spPr>
      </p:cxnSp>
      <p:sp>
        <p:nvSpPr>
          <p:cNvPr id="259" name="Google Shape;259;p25"/>
          <p:cNvSpPr txBox="1"/>
          <p:nvPr/>
        </p:nvSpPr>
        <p:spPr>
          <a:xfrm>
            <a:off x="4141355" y="2021600"/>
            <a:ext cx="3692100" cy="415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ko-KR" sz="1200">
                <a:solidFill>
                  <a:schemeClr val="dk1"/>
                </a:solidFill>
                <a:latin typeface="Nanum Gothic"/>
                <a:ea typeface="Nanum Gothic"/>
                <a:cs typeface="Nanum Gothic"/>
                <a:sym typeface="Nanum Gothic"/>
              </a:rPr>
              <a:t>범죄 예방 및 사후 신속 대응 가능</a:t>
            </a:r>
            <a:endParaRPr b="1" sz="1200">
              <a:latin typeface="Nanum Gothic"/>
              <a:ea typeface="Nanum Gothic"/>
              <a:cs typeface="Nanum Gothic"/>
              <a:sym typeface="Nanum Gothic"/>
            </a:endParaRPr>
          </a:p>
        </p:txBody>
      </p:sp>
      <p:sp>
        <p:nvSpPr>
          <p:cNvPr id="260" name="Google Shape;260;p25"/>
          <p:cNvSpPr txBox="1"/>
          <p:nvPr/>
        </p:nvSpPr>
        <p:spPr>
          <a:xfrm>
            <a:off x="4141350" y="3368744"/>
            <a:ext cx="4582200" cy="7932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ko-KR" sz="1200">
                <a:solidFill>
                  <a:schemeClr val="dk1"/>
                </a:solidFill>
                <a:latin typeface="Nanum Gothic"/>
                <a:ea typeface="Nanum Gothic"/>
                <a:cs typeface="Nanum Gothic"/>
                <a:sym typeface="Nanum Gothic"/>
              </a:rPr>
              <a:t>관제사의 </a:t>
            </a:r>
            <a:r>
              <a:rPr b="1" lang="ko-KR" sz="1200">
                <a:solidFill>
                  <a:schemeClr val="dk1"/>
                </a:solidFill>
                <a:latin typeface="Nanum Gothic"/>
                <a:ea typeface="Nanum Gothic"/>
                <a:cs typeface="Nanum Gothic"/>
                <a:sym typeface="Nanum Gothic"/>
              </a:rPr>
              <a:t>업무 부하 및 Human Error 저감</a:t>
            </a:r>
            <a:endParaRPr b="1" sz="1200">
              <a:solidFill>
                <a:schemeClr val="dk1"/>
              </a:solidFill>
              <a:latin typeface="Nanum Gothic"/>
              <a:ea typeface="Nanum Gothic"/>
              <a:cs typeface="Nanum Gothic"/>
              <a:sym typeface="Nanum Gothic"/>
            </a:endParaRPr>
          </a:p>
          <a:p>
            <a:pPr indent="0" lvl="0" marL="0" rtl="0" algn="just">
              <a:lnSpc>
                <a:spcPct val="150000"/>
              </a:lnSpc>
              <a:spcBef>
                <a:spcPts val="0"/>
              </a:spcBef>
              <a:spcAft>
                <a:spcPts val="0"/>
              </a:spcAft>
              <a:buNone/>
            </a:pPr>
            <a:r>
              <a:rPr b="1" lang="ko-KR" sz="1200">
                <a:solidFill>
                  <a:schemeClr val="dk1"/>
                </a:solidFill>
                <a:latin typeface="Nanum Gothic"/>
                <a:ea typeface="Nanum Gothic"/>
                <a:cs typeface="Nanum Gothic"/>
                <a:sym typeface="Nanum Gothic"/>
              </a:rPr>
              <a:t>개인의 관제 업무를 인공지능이 대신 수행 가능</a:t>
            </a:r>
            <a:endParaRPr b="1" sz="1200">
              <a:solidFill>
                <a:schemeClr val="dk1"/>
              </a:solidFill>
              <a:latin typeface="Nanum Gothic"/>
              <a:ea typeface="Nanum Gothic"/>
              <a:cs typeface="Nanum Gothic"/>
              <a:sym typeface="Nanum Gothic"/>
            </a:endParaRPr>
          </a:p>
          <a:p>
            <a:pPr indent="0" lvl="0" marL="0" rtl="0" algn="just">
              <a:lnSpc>
                <a:spcPct val="150000"/>
              </a:lnSpc>
              <a:spcBef>
                <a:spcPts val="0"/>
              </a:spcBef>
              <a:spcAft>
                <a:spcPts val="0"/>
              </a:spcAft>
              <a:buNone/>
            </a:pPr>
            <a:r>
              <a:rPr lang="ko-KR" sz="1200">
                <a:solidFill>
                  <a:schemeClr val="dk1"/>
                </a:solidFill>
                <a:latin typeface="Nanum Gothic"/>
                <a:ea typeface="Nanum Gothic"/>
                <a:cs typeface="Nanum Gothic"/>
                <a:sym typeface="Nanum Gothic"/>
              </a:rPr>
              <a:t>영상 전수 조사 시</a:t>
            </a:r>
            <a:r>
              <a:rPr b="1" lang="ko-KR" sz="1200">
                <a:solidFill>
                  <a:schemeClr val="dk1"/>
                </a:solidFill>
                <a:latin typeface="Nanum Gothic"/>
                <a:ea typeface="Nanum Gothic"/>
                <a:cs typeface="Nanum Gothic"/>
                <a:sym typeface="Nanum Gothic"/>
              </a:rPr>
              <a:t> 시간 단축 가능</a:t>
            </a:r>
            <a:endParaRPr b="1" sz="1200">
              <a:solidFill>
                <a:schemeClr val="dk1"/>
              </a:solidFill>
              <a:latin typeface="Nanum Gothic"/>
              <a:ea typeface="Nanum Gothic"/>
              <a:cs typeface="Nanum Gothic"/>
              <a:sym typeface="Nanum Gothic"/>
            </a:endParaRPr>
          </a:p>
        </p:txBody>
      </p:sp>
      <p:grpSp>
        <p:nvGrpSpPr>
          <p:cNvPr id="261" name="Google Shape;261;p25"/>
          <p:cNvGrpSpPr/>
          <p:nvPr/>
        </p:nvGrpSpPr>
        <p:grpSpPr>
          <a:xfrm>
            <a:off x="229591" y="2631676"/>
            <a:ext cx="2238578" cy="2238578"/>
            <a:chOff x="325225" y="2708275"/>
            <a:chExt cx="2571600" cy="2571600"/>
          </a:xfrm>
        </p:grpSpPr>
        <p:sp>
          <p:nvSpPr>
            <p:cNvPr id="258" name="Google Shape;258;p25"/>
            <p:cNvSpPr/>
            <p:nvPr/>
          </p:nvSpPr>
          <p:spPr>
            <a:xfrm>
              <a:off x="325225" y="2708275"/>
              <a:ext cx="2571600" cy="2571600"/>
            </a:xfrm>
            <a:prstGeom prst="ellipse">
              <a:avLst/>
            </a:pr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sp>
          <p:nvSpPr>
            <p:cNvPr id="255" name="Google Shape;255;p25"/>
            <p:cNvSpPr/>
            <p:nvPr/>
          </p:nvSpPr>
          <p:spPr>
            <a:xfrm>
              <a:off x="585146" y="2968196"/>
              <a:ext cx="2051700" cy="2051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ko-KR" sz="1200">
                  <a:latin typeface="Nanum Gothic"/>
                  <a:ea typeface="Nanum Gothic"/>
                  <a:cs typeface="Nanum Gothic"/>
                  <a:sym typeface="Nanum Gothic"/>
                </a:rPr>
                <a:t>CCTV 영상 기반</a:t>
              </a:r>
              <a:endParaRPr sz="1200">
                <a:latin typeface="Nanum Gothic"/>
                <a:ea typeface="Nanum Gothic"/>
                <a:cs typeface="Nanum Gothic"/>
                <a:sym typeface="Nanum Gothic"/>
              </a:endParaRPr>
            </a:p>
            <a:p>
              <a:pPr indent="0" lvl="0" marL="0" rtl="0" algn="ctr">
                <a:lnSpc>
                  <a:spcPct val="150000"/>
                </a:lnSpc>
                <a:spcBef>
                  <a:spcPts val="0"/>
                </a:spcBef>
                <a:spcAft>
                  <a:spcPts val="0"/>
                </a:spcAft>
                <a:buNone/>
              </a:pPr>
              <a:r>
                <a:rPr lang="ko-KR" sz="1200">
                  <a:latin typeface="Nanum Gothic"/>
                  <a:ea typeface="Nanum Gothic"/>
                  <a:cs typeface="Nanum Gothic"/>
                  <a:sym typeface="Nanum Gothic"/>
                </a:rPr>
                <a:t>이상 행동 분류</a:t>
              </a:r>
              <a:endParaRPr sz="1200">
                <a:latin typeface="Nanum Gothic"/>
                <a:ea typeface="Nanum Gothic"/>
                <a:cs typeface="Nanum Gothic"/>
                <a:sym typeface="Nanum Gothic"/>
              </a:endParaRPr>
            </a:p>
          </p:txBody>
        </p:sp>
      </p:grpSp>
      <p:sp>
        <p:nvSpPr>
          <p:cNvPr id="262" name="Google Shape;262;p25"/>
          <p:cNvSpPr txBox="1"/>
          <p:nvPr/>
        </p:nvSpPr>
        <p:spPr>
          <a:xfrm>
            <a:off x="4141355" y="4976900"/>
            <a:ext cx="5004900" cy="646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ko-KR" sz="1200">
                <a:solidFill>
                  <a:schemeClr val="dk1"/>
                </a:solidFill>
                <a:latin typeface="Nanum Gothic"/>
                <a:ea typeface="Nanum Gothic"/>
                <a:cs typeface="Nanum Gothic"/>
                <a:sym typeface="Nanum Gothic"/>
              </a:rPr>
              <a:t>영상 데이터 분류 모델이 필요한 </a:t>
            </a:r>
            <a:r>
              <a:rPr b="1" lang="ko-KR" sz="1200">
                <a:solidFill>
                  <a:schemeClr val="dk1"/>
                </a:solidFill>
                <a:latin typeface="Nanum Gothic"/>
                <a:ea typeface="Nanum Gothic"/>
                <a:cs typeface="Nanum Gothic"/>
                <a:sym typeface="Nanum Gothic"/>
              </a:rPr>
              <a:t>모든</a:t>
            </a:r>
            <a:r>
              <a:rPr b="1" lang="ko-KR" sz="1200">
                <a:solidFill>
                  <a:schemeClr val="dk1"/>
                </a:solidFill>
                <a:latin typeface="Nanum Gothic"/>
                <a:ea typeface="Nanum Gothic"/>
                <a:cs typeface="Nanum Gothic"/>
                <a:sym typeface="Nanum Gothic"/>
              </a:rPr>
              <a:t> </a:t>
            </a:r>
            <a:r>
              <a:rPr b="1" lang="ko-KR" sz="1200">
                <a:solidFill>
                  <a:schemeClr val="dk1"/>
                </a:solidFill>
                <a:latin typeface="Nanum Gothic"/>
                <a:ea typeface="Nanum Gothic"/>
                <a:cs typeface="Nanum Gothic"/>
                <a:sym typeface="Nanum Gothic"/>
              </a:rPr>
              <a:t>작업</a:t>
            </a:r>
            <a:r>
              <a:rPr lang="ko-KR" sz="1200">
                <a:solidFill>
                  <a:schemeClr val="dk1"/>
                </a:solidFill>
                <a:latin typeface="Nanum Gothic"/>
                <a:ea typeface="Nanum Gothic"/>
                <a:cs typeface="Nanum Gothic"/>
                <a:sym typeface="Nanum Gothic"/>
              </a:rPr>
              <a:t>에 적용 가능</a:t>
            </a:r>
            <a:endParaRPr sz="1200">
              <a:solidFill>
                <a:schemeClr val="dk1"/>
              </a:solidFill>
              <a:latin typeface="Nanum Gothic"/>
              <a:ea typeface="Nanum Gothic"/>
              <a:cs typeface="Nanum Gothic"/>
              <a:sym typeface="Nanum Gothic"/>
            </a:endParaRPr>
          </a:p>
          <a:p>
            <a:pPr indent="0" lvl="0" marL="0" rtl="0" algn="just">
              <a:lnSpc>
                <a:spcPct val="150000"/>
              </a:lnSpc>
              <a:spcBef>
                <a:spcPts val="0"/>
              </a:spcBef>
              <a:spcAft>
                <a:spcPts val="0"/>
              </a:spcAft>
              <a:buNone/>
            </a:pPr>
            <a:r>
              <a:rPr b="1" lang="ko-KR" sz="1200">
                <a:solidFill>
                  <a:schemeClr val="dk1"/>
                </a:solidFill>
                <a:latin typeface="Nanum Gothic"/>
                <a:ea typeface="Nanum Gothic"/>
                <a:cs typeface="Nanum Gothic"/>
                <a:sym typeface="Nanum Gothic"/>
              </a:rPr>
              <a:t>이상 행동</a:t>
            </a:r>
            <a:r>
              <a:rPr b="1" lang="ko-KR" sz="1200">
                <a:solidFill>
                  <a:schemeClr val="dk1"/>
                </a:solidFill>
                <a:latin typeface="Nanum Gothic"/>
                <a:ea typeface="Nanum Gothic"/>
                <a:cs typeface="Nanum Gothic"/>
                <a:sym typeface="Nanum Gothic"/>
              </a:rPr>
              <a:t>을 어떻게 정의하느냐</a:t>
            </a:r>
            <a:r>
              <a:rPr lang="ko-KR" sz="1200">
                <a:solidFill>
                  <a:schemeClr val="dk1"/>
                </a:solidFill>
                <a:latin typeface="Nanum Gothic"/>
                <a:ea typeface="Nanum Gothic"/>
                <a:cs typeface="Nanum Gothic"/>
                <a:sym typeface="Nanum Gothic"/>
              </a:rPr>
              <a:t>에 따라 다양한 목적으로 기술 적용 가능</a:t>
            </a:r>
            <a:endParaRPr sz="1200">
              <a:latin typeface="Nanum Gothic"/>
              <a:ea typeface="Nanum Gothic"/>
              <a:cs typeface="Nanum Gothic"/>
              <a:sym typeface="Nanum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6"/>
          <p:cNvSpPr txBox="1"/>
          <p:nvPr>
            <p:ph idx="1" type="body"/>
          </p:nvPr>
        </p:nvSpPr>
        <p:spPr>
          <a:xfrm>
            <a:off x="142800" y="821875"/>
            <a:ext cx="8858400" cy="45261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rPr b="1" lang="ko-KR" sz="2000"/>
              <a:t>8) </a:t>
            </a:r>
            <a:r>
              <a:rPr b="1" lang="ko-KR" sz="2000"/>
              <a:t>훈련 내용과의 관련성</a:t>
            </a:r>
            <a:endParaRPr sz="2000"/>
          </a:p>
        </p:txBody>
      </p:sp>
      <p:sp>
        <p:nvSpPr>
          <p:cNvPr id="268" name="Google Shape;268;p26"/>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lnSpc>
                <a:spcPct val="80000"/>
              </a:lnSpc>
              <a:spcBef>
                <a:spcPts val="0"/>
              </a:spcBef>
              <a:spcAft>
                <a:spcPts val="0"/>
              </a:spcAft>
              <a:buNone/>
            </a:pPr>
            <a:r>
              <a:rPr lang="ko-KR" sz="3030"/>
              <a:t>01. 프로젝트 배경</a:t>
            </a:r>
            <a:endParaRPr/>
          </a:p>
        </p:txBody>
      </p:sp>
      <p:sp>
        <p:nvSpPr>
          <p:cNvPr id="269" name="Google Shape;269;p26"/>
          <p:cNvSpPr/>
          <p:nvPr/>
        </p:nvSpPr>
        <p:spPr>
          <a:xfrm>
            <a:off x="2727900" y="1989500"/>
            <a:ext cx="1911000" cy="479700"/>
          </a:xfrm>
          <a:prstGeom prst="roundRect">
            <a:avLst>
              <a:gd fmla="val 50000"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200">
                <a:latin typeface="Nanum Gothic"/>
                <a:ea typeface="Nanum Gothic"/>
                <a:cs typeface="Nanum Gothic"/>
                <a:sym typeface="Nanum Gothic"/>
              </a:rPr>
              <a:t>이미지 분류 딥러닝 모델</a:t>
            </a:r>
            <a:endParaRPr sz="1200">
              <a:latin typeface="Nanum Gothic"/>
              <a:ea typeface="Nanum Gothic"/>
              <a:cs typeface="Nanum Gothic"/>
              <a:sym typeface="Nanum Gothic"/>
            </a:endParaRPr>
          </a:p>
        </p:txBody>
      </p:sp>
      <p:sp>
        <p:nvSpPr>
          <p:cNvPr id="270" name="Google Shape;270;p26"/>
          <p:cNvSpPr/>
          <p:nvPr/>
        </p:nvSpPr>
        <p:spPr>
          <a:xfrm>
            <a:off x="2727900" y="3511100"/>
            <a:ext cx="1911000" cy="479700"/>
          </a:xfrm>
          <a:prstGeom prst="roundRect">
            <a:avLst>
              <a:gd fmla="val 50000"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200">
                <a:latin typeface="Nanum Gothic"/>
                <a:ea typeface="Nanum Gothic"/>
                <a:cs typeface="Nanum Gothic"/>
                <a:sym typeface="Nanum Gothic"/>
              </a:rPr>
              <a:t>융복합 프로젝트</a:t>
            </a:r>
            <a:endParaRPr sz="1200">
              <a:latin typeface="Nanum Gothic"/>
              <a:ea typeface="Nanum Gothic"/>
              <a:cs typeface="Nanum Gothic"/>
              <a:sym typeface="Nanum Gothic"/>
            </a:endParaRPr>
          </a:p>
        </p:txBody>
      </p:sp>
      <p:sp>
        <p:nvSpPr>
          <p:cNvPr id="271" name="Google Shape;271;p26"/>
          <p:cNvSpPr/>
          <p:nvPr/>
        </p:nvSpPr>
        <p:spPr>
          <a:xfrm>
            <a:off x="2727900" y="5041100"/>
            <a:ext cx="1911000" cy="479700"/>
          </a:xfrm>
          <a:prstGeom prst="roundRect">
            <a:avLst>
              <a:gd fmla="val 50000"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200">
                <a:latin typeface="Nanum Gothic"/>
                <a:ea typeface="Nanum Gothic"/>
                <a:cs typeface="Nanum Gothic"/>
                <a:sym typeface="Nanum Gothic"/>
              </a:rPr>
              <a:t>심화 학습</a:t>
            </a:r>
            <a:endParaRPr sz="1200">
              <a:latin typeface="Nanum Gothic"/>
              <a:ea typeface="Nanum Gothic"/>
              <a:cs typeface="Nanum Gothic"/>
              <a:sym typeface="Nanum Gothic"/>
            </a:endParaRPr>
          </a:p>
        </p:txBody>
      </p:sp>
      <p:cxnSp>
        <p:nvCxnSpPr>
          <p:cNvPr id="272" name="Google Shape;272;p26"/>
          <p:cNvCxnSpPr>
            <a:stCxn id="273" idx="7"/>
            <a:endCxn id="269" idx="1"/>
          </p:cNvCxnSpPr>
          <p:nvPr/>
        </p:nvCxnSpPr>
        <p:spPr>
          <a:xfrm rot="-5400000">
            <a:off x="1909052" y="2300642"/>
            <a:ext cx="890100" cy="747600"/>
          </a:xfrm>
          <a:prstGeom prst="curvedConnector2">
            <a:avLst/>
          </a:prstGeom>
          <a:noFill/>
          <a:ln cap="flat" cmpd="sng" w="9525">
            <a:solidFill>
              <a:schemeClr val="dk2"/>
            </a:solidFill>
            <a:prstDash val="solid"/>
            <a:round/>
            <a:headEnd len="med" w="med" type="none"/>
            <a:tailEnd len="med" w="med" type="none"/>
          </a:ln>
        </p:spPr>
      </p:cxnSp>
      <p:cxnSp>
        <p:nvCxnSpPr>
          <p:cNvPr id="274" name="Google Shape;274;p26"/>
          <p:cNvCxnSpPr>
            <a:stCxn id="273" idx="6"/>
            <a:endCxn id="270" idx="1"/>
          </p:cNvCxnSpPr>
          <p:nvPr/>
        </p:nvCxnSpPr>
        <p:spPr>
          <a:xfrm>
            <a:off x="2241857" y="3750940"/>
            <a:ext cx="486000" cy="600"/>
          </a:xfrm>
          <a:prstGeom prst="curvedConnector3">
            <a:avLst>
              <a:gd fmla="val 50004" name="adj1"/>
            </a:avLst>
          </a:prstGeom>
          <a:noFill/>
          <a:ln cap="flat" cmpd="sng" w="9525">
            <a:solidFill>
              <a:schemeClr val="dk2"/>
            </a:solidFill>
            <a:prstDash val="solid"/>
            <a:round/>
            <a:headEnd len="med" w="med" type="none"/>
            <a:tailEnd len="med" w="med" type="none"/>
          </a:ln>
        </p:spPr>
      </p:cxnSp>
      <p:cxnSp>
        <p:nvCxnSpPr>
          <p:cNvPr id="275" name="Google Shape;275;p26"/>
          <p:cNvCxnSpPr>
            <a:stCxn id="276" idx="5"/>
            <a:endCxn id="271" idx="1"/>
          </p:cNvCxnSpPr>
          <p:nvPr/>
        </p:nvCxnSpPr>
        <p:spPr>
          <a:xfrm flipH="1" rot="-5400000">
            <a:off x="2064887" y="4617872"/>
            <a:ext cx="738600" cy="587700"/>
          </a:xfrm>
          <a:prstGeom prst="curvedConnector2">
            <a:avLst/>
          </a:prstGeom>
          <a:noFill/>
          <a:ln cap="flat" cmpd="sng" w="9525">
            <a:solidFill>
              <a:schemeClr val="dk2"/>
            </a:solidFill>
            <a:prstDash val="solid"/>
            <a:round/>
            <a:headEnd len="med" w="med" type="none"/>
            <a:tailEnd len="med" w="med" type="none"/>
          </a:ln>
        </p:spPr>
      </p:cxnSp>
      <p:sp>
        <p:nvSpPr>
          <p:cNvPr id="277" name="Google Shape;277;p26"/>
          <p:cNvSpPr txBox="1"/>
          <p:nvPr/>
        </p:nvSpPr>
        <p:spPr>
          <a:xfrm>
            <a:off x="5008575" y="1897750"/>
            <a:ext cx="3121500" cy="646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ko-KR" sz="1200">
                <a:solidFill>
                  <a:schemeClr val="dk1"/>
                </a:solidFill>
                <a:latin typeface="Nanum Gothic"/>
                <a:ea typeface="Nanum Gothic"/>
                <a:cs typeface="Nanum Gothic"/>
                <a:sym typeface="Nanum Gothic"/>
              </a:rPr>
              <a:t>CNN, RNN, LSTM, GRU</a:t>
            </a:r>
            <a:endParaRPr sz="1200">
              <a:solidFill>
                <a:schemeClr val="dk1"/>
              </a:solidFill>
              <a:latin typeface="Nanum Gothic"/>
              <a:ea typeface="Nanum Gothic"/>
              <a:cs typeface="Nanum Gothic"/>
              <a:sym typeface="Nanum Gothic"/>
            </a:endParaRPr>
          </a:p>
          <a:p>
            <a:pPr indent="0" lvl="0" marL="0" rtl="0" algn="just">
              <a:lnSpc>
                <a:spcPct val="150000"/>
              </a:lnSpc>
              <a:spcBef>
                <a:spcPts val="0"/>
              </a:spcBef>
              <a:spcAft>
                <a:spcPts val="0"/>
              </a:spcAft>
              <a:buNone/>
            </a:pPr>
            <a:r>
              <a:rPr lang="ko-KR" sz="1200">
                <a:solidFill>
                  <a:schemeClr val="dk1"/>
                </a:solidFill>
                <a:latin typeface="Nanum Gothic"/>
                <a:ea typeface="Nanum Gothic"/>
                <a:cs typeface="Nanum Gothic"/>
                <a:sym typeface="Nanum Gothic"/>
              </a:rPr>
              <a:t>Transfer Learning(VGG16, MobileNet, …)</a:t>
            </a:r>
            <a:endParaRPr sz="1200">
              <a:solidFill>
                <a:schemeClr val="dk1"/>
              </a:solidFill>
              <a:latin typeface="Nanum Gothic"/>
              <a:ea typeface="Nanum Gothic"/>
              <a:cs typeface="Nanum Gothic"/>
              <a:sym typeface="Nanum Gothic"/>
            </a:endParaRPr>
          </a:p>
        </p:txBody>
      </p:sp>
      <p:sp>
        <p:nvSpPr>
          <p:cNvPr id="278" name="Google Shape;278;p26"/>
          <p:cNvSpPr txBox="1"/>
          <p:nvPr/>
        </p:nvSpPr>
        <p:spPr>
          <a:xfrm>
            <a:off x="5008575" y="3358005"/>
            <a:ext cx="3992700" cy="8217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ko-KR" sz="1200">
                <a:solidFill>
                  <a:schemeClr val="dk1"/>
                </a:solidFill>
                <a:latin typeface="Nanum Gothic"/>
                <a:ea typeface="Nanum Gothic"/>
                <a:cs typeface="Nanum Gothic"/>
                <a:sym typeface="Nanum Gothic"/>
              </a:rPr>
              <a:t>데이터 수집을 위한 디바이스를 개발을 담당하는 </a:t>
            </a:r>
            <a:endParaRPr sz="1200">
              <a:solidFill>
                <a:schemeClr val="dk1"/>
              </a:solidFill>
              <a:latin typeface="Nanum Gothic"/>
              <a:ea typeface="Nanum Gothic"/>
              <a:cs typeface="Nanum Gothic"/>
              <a:sym typeface="Nanum Gothic"/>
            </a:endParaRPr>
          </a:p>
          <a:p>
            <a:pPr indent="0" lvl="0" marL="0" rtl="0" algn="just">
              <a:lnSpc>
                <a:spcPct val="150000"/>
              </a:lnSpc>
              <a:spcBef>
                <a:spcPts val="0"/>
              </a:spcBef>
              <a:spcAft>
                <a:spcPts val="0"/>
              </a:spcAft>
              <a:buNone/>
            </a:pPr>
            <a:r>
              <a:rPr b="1" lang="ko-KR" sz="1200">
                <a:solidFill>
                  <a:schemeClr val="dk1"/>
                </a:solidFill>
                <a:latin typeface="Nanum Gothic"/>
                <a:ea typeface="Nanum Gothic"/>
                <a:cs typeface="Nanum Gothic"/>
                <a:sym typeface="Nanum Gothic"/>
              </a:rPr>
              <a:t>IoT 반의 프로젝트(탐사 주행차 개발)를 고려하여 </a:t>
            </a:r>
            <a:endParaRPr b="1" sz="1200">
              <a:solidFill>
                <a:schemeClr val="dk1"/>
              </a:solidFill>
              <a:latin typeface="Nanum Gothic"/>
              <a:ea typeface="Nanum Gothic"/>
              <a:cs typeface="Nanum Gothic"/>
              <a:sym typeface="Nanum Gothic"/>
            </a:endParaRPr>
          </a:p>
          <a:p>
            <a:pPr indent="0" lvl="0" marL="0" rtl="0" algn="just">
              <a:lnSpc>
                <a:spcPct val="150000"/>
              </a:lnSpc>
              <a:spcBef>
                <a:spcPts val="0"/>
              </a:spcBef>
              <a:spcAft>
                <a:spcPts val="0"/>
              </a:spcAft>
              <a:buNone/>
            </a:pPr>
            <a:r>
              <a:rPr b="1" lang="ko-KR" sz="1200">
                <a:solidFill>
                  <a:schemeClr val="dk1"/>
                </a:solidFill>
                <a:latin typeface="Nanum Gothic"/>
                <a:ea typeface="Nanum Gothic"/>
                <a:cs typeface="Nanum Gothic"/>
                <a:sym typeface="Nanum Gothic"/>
              </a:rPr>
              <a:t>‘영상 데이터’를 선택함</a:t>
            </a:r>
            <a:endParaRPr b="1" sz="1200">
              <a:solidFill>
                <a:schemeClr val="dk1"/>
              </a:solidFill>
              <a:latin typeface="Nanum Gothic"/>
              <a:ea typeface="Nanum Gothic"/>
              <a:cs typeface="Nanum Gothic"/>
              <a:sym typeface="Nanum Gothic"/>
            </a:endParaRPr>
          </a:p>
        </p:txBody>
      </p:sp>
      <p:grpSp>
        <p:nvGrpSpPr>
          <p:cNvPr id="279" name="Google Shape;279;p26"/>
          <p:cNvGrpSpPr/>
          <p:nvPr/>
        </p:nvGrpSpPr>
        <p:grpSpPr>
          <a:xfrm>
            <a:off x="229591" y="2631676"/>
            <a:ext cx="2238578" cy="2238578"/>
            <a:chOff x="325225" y="2708275"/>
            <a:chExt cx="2571600" cy="2571600"/>
          </a:xfrm>
        </p:grpSpPr>
        <p:sp>
          <p:nvSpPr>
            <p:cNvPr id="276" name="Google Shape;276;p26"/>
            <p:cNvSpPr/>
            <p:nvPr/>
          </p:nvSpPr>
          <p:spPr>
            <a:xfrm>
              <a:off x="325225" y="2708275"/>
              <a:ext cx="2571600" cy="2571600"/>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sp>
          <p:nvSpPr>
            <p:cNvPr id="273" name="Google Shape;273;p26"/>
            <p:cNvSpPr/>
            <p:nvPr/>
          </p:nvSpPr>
          <p:spPr>
            <a:xfrm>
              <a:off x="585146" y="2968196"/>
              <a:ext cx="2051700" cy="2051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ko-KR" sz="1100">
                  <a:latin typeface="Nanum Gothic"/>
                  <a:ea typeface="Nanum Gothic"/>
                  <a:cs typeface="Nanum Gothic"/>
                  <a:sym typeface="Nanum Gothic"/>
                </a:rPr>
                <a:t>AI 활용을 위한</a:t>
              </a:r>
              <a:endParaRPr sz="1100">
                <a:latin typeface="Nanum Gothic"/>
                <a:ea typeface="Nanum Gothic"/>
                <a:cs typeface="Nanum Gothic"/>
                <a:sym typeface="Nanum Gothic"/>
              </a:endParaRPr>
            </a:p>
            <a:p>
              <a:pPr indent="0" lvl="0" marL="0" rtl="0" algn="ctr">
                <a:lnSpc>
                  <a:spcPct val="150000"/>
                </a:lnSpc>
                <a:spcBef>
                  <a:spcPts val="0"/>
                </a:spcBef>
                <a:spcAft>
                  <a:spcPts val="0"/>
                </a:spcAft>
                <a:buNone/>
              </a:pPr>
              <a:r>
                <a:rPr lang="ko-KR" sz="1100">
                  <a:latin typeface="Nanum Gothic"/>
                  <a:ea typeface="Nanum Gothic"/>
                  <a:cs typeface="Nanum Gothic"/>
                  <a:sym typeface="Nanum Gothic"/>
                </a:rPr>
                <a:t>머신러닝</a:t>
              </a:r>
              <a:r>
                <a:rPr lang="ko-KR" sz="1100">
                  <a:latin typeface="Nanum Gothic"/>
                  <a:ea typeface="Nanum Gothic"/>
                  <a:cs typeface="Nanum Gothic"/>
                  <a:sym typeface="Nanum Gothic"/>
                </a:rPr>
                <a:t> / </a:t>
              </a:r>
              <a:r>
                <a:rPr lang="ko-KR" sz="1100">
                  <a:latin typeface="Nanum Gothic"/>
                  <a:ea typeface="Nanum Gothic"/>
                  <a:cs typeface="Nanum Gothic"/>
                  <a:sym typeface="Nanum Gothic"/>
                </a:rPr>
                <a:t>딥러닝</a:t>
              </a:r>
              <a:endParaRPr sz="1100">
                <a:latin typeface="Nanum Gothic"/>
                <a:ea typeface="Nanum Gothic"/>
                <a:cs typeface="Nanum Gothic"/>
                <a:sym typeface="Nanum Gothic"/>
              </a:endParaRPr>
            </a:p>
          </p:txBody>
        </p:sp>
      </p:grpSp>
      <p:sp>
        <p:nvSpPr>
          <p:cNvPr id="280" name="Google Shape;280;p26"/>
          <p:cNvSpPr txBox="1"/>
          <p:nvPr/>
        </p:nvSpPr>
        <p:spPr>
          <a:xfrm>
            <a:off x="5008575" y="4957700"/>
            <a:ext cx="3867600" cy="923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ko-KR" sz="1200">
                <a:solidFill>
                  <a:schemeClr val="dk1"/>
                </a:solidFill>
                <a:latin typeface="Nanum Gothic"/>
                <a:ea typeface="Nanum Gothic"/>
                <a:cs typeface="Nanum Gothic"/>
                <a:sym typeface="Nanum Gothic"/>
              </a:rPr>
              <a:t>훈련 기간 동안 학습한 이론 및 실습을 바탕으로</a:t>
            </a:r>
            <a:endParaRPr sz="1200">
              <a:solidFill>
                <a:schemeClr val="dk1"/>
              </a:solidFill>
              <a:latin typeface="Nanum Gothic"/>
              <a:ea typeface="Nanum Gothic"/>
              <a:cs typeface="Nanum Gothic"/>
              <a:sym typeface="Nanum Gothic"/>
            </a:endParaRPr>
          </a:p>
          <a:p>
            <a:pPr indent="0" lvl="0" marL="0" rtl="0" algn="just">
              <a:lnSpc>
                <a:spcPct val="150000"/>
              </a:lnSpc>
              <a:spcBef>
                <a:spcPts val="0"/>
              </a:spcBef>
              <a:spcAft>
                <a:spcPts val="0"/>
              </a:spcAft>
              <a:buNone/>
            </a:pPr>
            <a:r>
              <a:rPr lang="ko-KR" sz="1200">
                <a:solidFill>
                  <a:schemeClr val="dk1"/>
                </a:solidFill>
                <a:latin typeface="Nanum Gothic"/>
                <a:ea typeface="Nanum Gothic"/>
                <a:cs typeface="Nanum Gothic"/>
                <a:sym typeface="Nanum Gothic"/>
              </a:rPr>
              <a:t>논문, 서적 등을 참고하여 </a:t>
            </a:r>
            <a:r>
              <a:rPr b="1" lang="ko-KR" sz="1200">
                <a:solidFill>
                  <a:schemeClr val="dk1"/>
                </a:solidFill>
                <a:latin typeface="Nanum Gothic"/>
                <a:ea typeface="Nanum Gothic"/>
                <a:cs typeface="Nanum Gothic"/>
                <a:sym typeface="Nanum Gothic"/>
              </a:rPr>
              <a:t>자체적으로 학습한</a:t>
            </a:r>
            <a:endParaRPr b="1" sz="1200">
              <a:solidFill>
                <a:schemeClr val="dk1"/>
              </a:solidFill>
              <a:latin typeface="Nanum Gothic"/>
              <a:ea typeface="Nanum Gothic"/>
              <a:cs typeface="Nanum Gothic"/>
              <a:sym typeface="Nanum Gothic"/>
            </a:endParaRPr>
          </a:p>
          <a:p>
            <a:pPr indent="0" lvl="0" marL="0" rtl="0" algn="just">
              <a:lnSpc>
                <a:spcPct val="150000"/>
              </a:lnSpc>
              <a:spcBef>
                <a:spcPts val="0"/>
              </a:spcBef>
              <a:spcAft>
                <a:spcPts val="0"/>
              </a:spcAft>
              <a:buNone/>
            </a:pPr>
            <a:r>
              <a:rPr b="1" lang="ko-KR" sz="1200">
                <a:solidFill>
                  <a:schemeClr val="dk1"/>
                </a:solidFill>
                <a:latin typeface="Nanum Gothic"/>
                <a:ea typeface="Nanum Gothic"/>
                <a:cs typeface="Nanum Gothic"/>
                <a:sym typeface="Nanum Gothic"/>
              </a:rPr>
              <a:t>전처리 및 모델링 방법론을 적용함</a:t>
            </a:r>
            <a:endParaRPr b="1" sz="1200">
              <a:latin typeface="Nanum Gothic"/>
              <a:ea typeface="Nanum Gothic"/>
              <a:cs typeface="Nanum Gothic"/>
              <a:sym typeface="Nanum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7"/>
          <p:cNvSpPr txBox="1"/>
          <p:nvPr>
            <p:ph idx="4294967295" type="title"/>
          </p:nvPr>
        </p:nvSpPr>
        <p:spPr>
          <a:xfrm>
            <a:off x="0" y="3098100"/>
            <a:ext cx="9144000" cy="661800"/>
          </a:xfrm>
          <a:prstGeom prst="rect">
            <a:avLst/>
          </a:prstGeom>
        </p:spPr>
        <p:txBody>
          <a:bodyPr anchorCtr="0" anchor="ctr" bIns="45700" lIns="91425" spcFirstLastPara="1" rIns="91425" wrap="square" tIns="45700">
            <a:normAutofit/>
          </a:bodyPr>
          <a:lstStyle/>
          <a:p>
            <a:pPr indent="0" lvl="0" marL="0" rtl="0" algn="ctr">
              <a:lnSpc>
                <a:spcPct val="80000"/>
              </a:lnSpc>
              <a:spcBef>
                <a:spcPts val="0"/>
              </a:spcBef>
              <a:spcAft>
                <a:spcPts val="0"/>
              </a:spcAft>
              <a:buNone/>
            </a:pPr>
            <a:r>
              <a:rPr b="1" lang="ko-KR" sz="3030"/>
              <a:t>02. 팀 구성 및 역할</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8"/>
          <p:cNvSpPr/>
          <p:nvPr/>
        </p:nvSpPr>
        <p:spPr>
          <a:xfrm>
            <a:off x="1950" y="661800"/>
            <a:ext cx="3045600" cy="6196200"/>
          </a:xfrm>
          <a:prstGeom prst="rect">
            <a:avLst/>
          </a:prstGeom>
          <a:solidFill>
            <a:srgbClr val="E7EF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
          <p:cNvSpPr/>
          <p:nvPr/>
        </p:nvSpPr>
        <p:spPr>
          <a:xfrm>
            <a:off x="3043082" y="661800"/>
            <a:ext cx="3092400" cy="6196200"/>
          </a:xfrm>
          <a:prstGeom prst="rect">
            <a:avLst/>
          </a:prstGeom>
          <a:solidFill>
            <a:srgbClr val="ABCB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
          <p:cNvSpPr/>
          <p:nvPr/>
        </p:nvSpPr>
        <p:spPr>
          <a:xfrm>
            <a:off x="6102571" y="661800"/>
            <a:ext cx="3045600" cy="6196200"/>
          </a:xfrm>
          <a:prstGeom prst="rect">
            <a:avLst/>
          </a:prstGeom>
          <a:solidFill>
            <a:srgbClr val="4B8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8"/>
          <p:cNvSpPr txBox="1"/>
          <p:nvPr/>
        </p:nvSpPr>
        <p:spPr>
          <a:xfrm>
            <a:off x="964200" y="3451675"/>
            <a:ext cx="1075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500">
                <a:latin typeface="Nanum Gothic"/>
                <a:ea typeface="Nanum Gothic"/>
                <a:cs typeface="Nanum Gothic"/>
                <a:sym typeface="Nanum Gothic"/>
              </a:rPr>
              <a:t>임성진</a:t>
            </a:r>
            <a:endParaRPr sz="1500">
              <a:latin typeface="Nanum Gothic"/>
              <a:ea typeface="Nanum Gothic"/>
              <a:cs typeface="Nanum Gothic"/>
              <a:sym typeface="Nanum Gothic"/>
            </a:endParaRPr>
          </a:p>
        </p:txBody>
      </p:sp>
      <p:sp>
        <p:nvSpPr>
          <p:cNvPr id="294" name="Google Shape;294;p28"/>
          <p:cNvSpPr txBox="1"/>
          <p:nvPr/>
        </p:nvSpPr>
        <p:spPr>
          <a:xfrm>
            <a:off x="1950" y="3944900"/>
            <a:ext cx="3000000" cy="1877700"/>
          </a:xfrm>
          <a:prstGeom prst="rect">
            <a:avLst/>
          </a:prstGeom>
          <a:noFill/>
          <a:ln>
            <a:noFill/>
          </a:ln>
        </p:spPr>
        <p:txBody>
          <a:bodyPr anchorCtr="0" anchor="t" bIns="91425" lIns="91425" spcFirstLastPara="1" rIns="91425" wrap="square" tIns="91425">
            <a:spAutoFit/>
          </a:bodyPr>
          <a:lstStyle/>
          <a:p>
            <a:pPr indent="-292100" lvl="0" marL="457200" rtl="0" algn="just">
              <a:lnSpc>
                <a:spcPct val="200000"/>
              </a:lnSpc>
              <a:spcBef>
                <a:spcPts val="0"/>
              </a:spcBef>
              <a:spcAft>
                <a:spcPts val="0"/>
              </a:spcAft>
              <a:buSzPts val="1000"/>
              <a:buFont typeface="Nanum Gothic"/>
              <a:buChar char="●"/>
            </a:pPr>
            <a:r>
              <a:rPr b="1" lang="ko-KR" sz="1000">
                <a:latin typeface="Nanum Gothic"/>
                <a:ea typeface="Nanum Gothic"/>
                <a:cs typeface="Nanum Gothic"/>
                <a:sym typeface="Nanum Gothic"/>
              </a:rPr>
              <a:t>프로젝트 관리</a:t>
            </a:r>
            <a:endParaRPr b="1" sz="1000">
              <a:latin typeface="Nanum Gothic"/>
              <a:ea typeface="Nanum Gothic"/>
              <a:cs typeface="Nanum Gothic"/>
              <a:sym typeface="Nanum Gothic"/>
            </a:endParaRPr>
          </a:p>
          <a:p>
            <a:pPr indent="-292100" lvl="0" marL="457200" rtl="0" algn="just">
              <a:lnSpc>
                <a:spcPct val="200000"/>
              </a:lnSpc>
              <a:spcBef>
                <a:spcPts val="0"/>
              </a:spcBef>
              <a:spcAft>
                <a:spcPts val="0"/>
              </a:spcAft>
              <a:buSzPts val="1000"/>
              <a:buFont typeface="Nanum Gothic"/>
              <a:buChar char="●"/>
            </a:pPr>
            <a:r>
              <a:rPr b="1" lang="ko-KR" sz="1000">
                <a:latin typeface="Nanum Gothic"/>
                <a:ea typeface="Nanum Gothic"/>
                <a:cs typeface="Nanum Gothic"/>
                <a:sym typeface="Nanum Gothic"/>
              </a:rPr>
              <a:t>데이터셋 분석 및 범죄 관련 통계 조사</a:t>
            </a:r>
            <a:endParaRPr b="1" sz="1000">
              <a:latin typeface="Nanum Gothic"/>
              <a:ea typeface="Nanum Gothic"/>
              <a:cs typeface="Nanum Gothic"/>
              <a:sym typeface="Nanum Gothic"/>
            </a:endParaRPr>
          </a:p>
          <a:p>
            <a:pPr indent="-292100" lvl="1" marL="914400" rtl="0" algn="just">
              <a:lnSpc>
                <a:spcPct val="200000"/>
              </a:lnSpc>
              <a:spcBef>
                <a:spcPts val="0"/>
              </a:spcBef>
              <a:spcAft>
                <a:spcPts val="0"/>
              </a:spcAft>
              <a:buSzPts val="1000"/>
              <a:buFont typeface="Nanum Gothic"/>
              <a:buChar char="○"/>
            </a:pPr>
            <a:r>
              <a:rPr lang="ko-KR" sz="1000">
                <a:latin typeface="Nanum Gothic"/>
                <a:ea typeface="Nanum Gothic"/>
                <a:cs typeface="Nanum Gothic"/>
                <a:sym typeface="Nanum Gothic"/>
              </a:rPr>
              <a:t>이상 행동 Class 통합</a:t>
            </a:r>
            <a:endParaRPr sz="1000">
              <a:latin typeface="Nanum Gothic"/>
              <a:ea typeface="Nanum Gothic"/>
              <a:cs typeface="Nanum Gothic"/>
              <a:sym typeface="Nanum Gothic"/>
            </a:endParaRPr>
          </a:p>
          <a:p>
            <a:pPr indent="-292100" lvl="0" marL="457200" rtl="0" algn="just">
              <a:lnSpc>
                <a:spcPct val="200000"/>
              </a:lnSpc>
              <a:spcBef>
                <a:spcPts val="0"/>
              </a:spcBef>
              <a:spcAft>
                <a:spcPts val="0"/>
              </a:spcAft>
              <a:buSzPts val="1000"/>
              <a:buFont typeface="Nanum Gothic"/>
              <a:buChar char="●"/>
            </a:pPr>
            <a:r>
              <a:rPr b="1" lang="ko-KR" sz="1000">
                <a:latin typeface="Nanum Gothic"/>
                <a:ea typeface="Nanum Gothic"/>
                <a:cs typeface="Nanum Gothic"/>
                <a:sym typeface="Nanum Gothic"/>
              </a:rPr>
              <a:t>딥러닝 모델 개발</a:t>
            </a:r>
            <a:endParaRPr b="1" sz="1000">
              <a:latin typeface="Nanum Gothic"/>
              <a:ea typeface="Nanum Gothic"/>
              <a:cs typeface="Nanum Gothic"/>
              <a:sym typeface="Nanum Gothic"/>
            </a:endParaRPr>
          </a:p>
          <a:p>
            <a:pPr indent="-292100" lvl="1" marL="914400" rtl="0" algn="just">
              <a:lnSpc>
                <a:spcPct val="200000"/>
              </a:lnSpc>
              <a:spcBef>
                <a:spcPts val="0"/>
              </a:spcBef>
              <a:spcAft>
                <a:spcPts val="0"/>
              </a:spcAft>
              <a:buSzPts val="1000"/>
              <a:buFont typeface="Nanum Gothic"/>
              <a:buChar char="○"/>
            </a:pPr>
            <a:r>
              <a:rPr lang="ko-KR" sz="1000">
                <a:latin typeface="Nanum Gothic"/>
                <a:ea typeface="Nanum Gothic"/>
                <a:cs typeface="Nanum Gothic"/>
                <a:sym typeface="Nanum Gothic"/>
              </a:rPr>
              <a:t>Conv2D + GRU</a:t>
            </a:r>
            <a:endParaRPr sz="1000">
              <a:latin typeface="Nanum Gothic"/>
              <a:ea typeface="Nanum Gothic"/>
              <a:cs typeface="Nanum Gothic"/>
              <a:sym typeface="Nanum Gothic"/>
            </a:endParaRPr>
          </a:p>
          <a:p>
            <a:pPr indent="-292100" lvl="1" marL="914400" rtl="0" algn="just">
              <a:lnSpc>
                <a:spcPct val="200000"/>
              </a:lnSpc>
              <a:spcBef>
                <a:spcPts val="0"/>
              </a:spcBef>
              <a:spcAft>
                <a:spcPts val="0"/>
              </a:spcAft>
              <a:buSzPts val="1000"/>
              <a:buFont typeface="Nanum Gothic"/>
              <a:buChar char="○"/>
            </a:pPr>
            <a:r>
              <a:rPr lang="ko-KR" sz="1000">
                <a:latin typeface="Nanum Gothic"/>
                <a:ea typeface="Nanum Gothic"/>
                <a:cs typeface="Nanum Gothic"/>
                <a:sym typeface="Nanum Gothic"/>
              </a:rPr>
              <a:t>MobileNet + GRU</a:t>
            </a:r>
            <a:endParaRPr sz="1100">
              <a:latin typeface="Nanum Gothic"/>
              <a:ea typeface="Nanum Gothic"/>
              <a:cs typeface="Nanum Gothic"/>
              <a:sym typeface="Nanum Gothic"/>
            </a:endParaRPr>
          </a:p>
        </p:txBody>
      </p:sp>
      <p:pic>
        <p:nvPicPr>
          <p:cNvPr id="295" name="Google Shape;295;p28"/>
          <p:cNvPicPr preferRelativeResize="0"/>
          <p:nvPr/>
        </p:nvPicPr>
        <p:blipFill>
          <a:blip r:embed="rId3">
            <a:alphaModFix/>
          </a:blip>
          <a:stretch>
            <a:fillRect/>
          </a:stretch>
        </p:blipFill>
        <p:spPr>
          <a:xfrm>
            <a:off x="673950" y="1707613"/>
            <a:ext cx="1656000" cy="1656000"/>
          </a:xfrm>
          <a:prstGeom prst="rect">
            <a:avLst/>
          </a:prstGeom>
          <a:noFill/>
          <a:ln>
            <a:noFill/>
          </a:ln>
        </p:spPr>
      </p:pic>
      <p:pic>
        <p:nvPicPr>
          <p:cNvPr id="296" name="Google Shape;296;p28"/>
          <p:cNvPicPr preferRelativeResize="0"/>
          <p:nvPr/>
        </p:nvPicPr>
        <p:blipFill>
          <a:blip r:embed="rId4">
            <a:alphaModFix/>
          </a:blip>
          <a:stretch>
            <a:fillRect/>
          </a:stretch>
        </p:blipFill>
        <p:spPr>
          <a:xfrm flipH="1">
            <a:off x="1256409" y="1565525"/>
            <a:ext cx="338700" cy="338700"/>
          </a:xfrm>
          <a:prstGeom prst="rect">
            <a:avLst/>
          </a:prstGeom>
          <a:noFill/>
          <a:ln>
            <a:noFill/>
          </a:ln>
        </p:spPr>
      </p:pic>
      <p:sp>
        <p:nvSpPr>
          <p:cNvPr id="297" name="Google Shape;297;p28"/>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02. 팀 구성 및 역할</a:t>
            </a:r>
            <a:endParaRPr/>
          </a:p>
        </p:txBody>
      </p:sp>
      <p:sp>
        <p:nvSpPr>
          <p:cNvPr id="298" name="Google Shape;298;p28"/>
          <p:cNvSpPr txBox="1"/>
          <p:nvPr/>
        </p:nvSpPr>
        <p:spPr>
          <a:xfrm>
            <a:off x="4129614" y="3451675"/>
            <a:ext cx="919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500">
                <a:latin typeface="Nanum Gothic"/>
                <a:ea typeface="Nanum Gothic"/>
                <a:cs typeface="Nanum Gothic"/>
                <a:sym typeface="Nanum Gothic"/>
              </a:rPr>
              <a:t>김태훈</a:t>
            </a:r>
            <a:endParaRPr sz="1500">
              <a:latin typeface="Nanum Gothic"/>
              <a:ea typeface="Nanum Gothic"/>
              <a:cs typeface="Nanum Gothic"/>
              <a:sym typeface="Nanum Gothic"/>
            </a:endParaRPr>
          </a:p>
        </p:txBody>
      </p:sp>
      <p:sp>
        <p:nvSpPr>
          <p:cNvPr id="299" name="Google Shape;299;p28"/>
          <p:cNvSpPr txBox="1"/>
          <p:nvPr/>
        </p:nvSpPr>
        <p:spPr>
          <a:xfrm>
            <a:off x="3140140" y="3944900"/>
            <a:ext cx="2898300" cy="1877700"/>
          </a:xfrm>
          <a:prstGeom prst="rect">
            <a:avLst/>
          </a:prstGeom>
          <a:noFill/>
          <a:ln>
            <a:noFill/>
          </a:ln>
        </p:spPr>
        <p:txBody>
          <a:bodyPr anchorCtr="0" anchor="t" bIns="91425" lIns="91425" spcFirstLastPara="1" rIns="91425" wrap="square" tIns="91425">
            <a:spAutoFit/>
          </a:bodyPr>
          <a:lstStyle/>
          <a:p>
            <a:pPr indent="-292100" lvl="0" marL="457200" marR="0" rtl="0" algn="just">
              <a:lnSpc>
                <a:spcPct val="200000"/>
              </a:lnSpc>
              <a:spcBef>
                <a:spcPts val="0"/>
              </a:spcBef>
              <a:spcAft>
                <a:spcPts val="0"/>
              </a:spcAft>
              <a:buSzPts val="1000"/>
              <a:buFont typeface="Nanum Gothic"/>
              <a:buChar char="●"/>
            </a:pPr>
            <a:r>
              <a:rPr b="1" lang="ko-KR" sz="1000">
                <a:latin typeface="Nanum Gothic"/>
                <a:ea typeface="Nanum Gothic"/>
                <a:cs typeface="Nanum Gothic"/>
                <a:sym typeface="Nanum Gothic"/>
              </a:rPr>
              <a:t>데이터 전처리 베이스라인 코드 작성</a:t>
            </a:r>
            <a:endParaRPr b="1" sz="1000">
              <a:latin typeface="Nanum Gothic"/>
              <a:ea typeface="Nanum Gothic"/>
              <a:cs typeface="Nanum Gothic"/>
              <a:sym typeface="Nanum Gothic"/>
            </a:endParaRPr>
          </a:p>
          <a:p>
            <a:pPr indent="-292100" lvl="0" marL="457200" marR="0" rtl="0" algn="just">
              <a:lnSpc>
                <a:spcPct val="200000"/>
              </a:lnSpc>
              <a:spcBef>
                <a:spcPts val="0"/>
              </a:spcBef>
              <a:spcAft>
                <a:spcPts val="0"/>
              </a:spcAft>
              <a:buSzPts val="1000"/>
              <a:buFont typeface="Nanum Gothic"/>
              <a:buChar char="●"/>
            </a:pPr>
            <a:r>
              <a:rPr b="1" lang="ko-KR" sz="1000">
                <a:latin typeface="Nanum Gothic"/>
                <a:ea typeface="Nanum Gothic"/>
                <a:cs typeface="Nanum Gothic"/>
                <a:sym typeface="Nanum Gothic"/>
              </a:rPr>
              <a:t>Pilot Test</a:t>
            </a:r>
            <a:endParaRPr b="1" sz="1000">
              <a:latin typeface="Nanum Gothic"/>
              <a:ea typeface="Nanum Gothic"/>
              <a:cs typeface="Nanum Gothic"/>
              <a:sym typeface="Nanum Gothic"/>
            </a:endParaRPr>
          </a:p>
          <a:p>
            <a:pPr indent="-292100" lvl="1" marL="914400" marR="0" rtl="0" algn="just">
              <a:lnSpc>
                <a:spcPct val="200000"/>
              </a:lnSpc>
              <a:spcBef>
                <a:spcPts val="0"/>
              </a:spcBef>
              <a:spcAft>
                <a:spcPts val="0"/>
              </a:spcAft>
              <a:buSzPts val="1000"/>
              <a:buFont typeface="Nanum Gothic"/>
              <a:buChar char="○"/>
            </a:pPr>
            <a:r>
              <a:rPr lang="ko-KR" sz="1000">
                <a:latin typeface="Nanum Gothic"/>
                <a:ea typeface="Nanum Gothic"/>
                <a:cs typeface="Nanum Gothic"/>
                <a:sym typeface="Nanum Gothic"/>
              </a:rPr>
              <a:t>서버 메모리 성능 실험</a:t>
            </a:r>
            <a:br>
              <a:rPr lang="ko-KR" sz="1000">
                <a:latin typeface="Nanum Gothic"/>
                <a:ea typeface="Nanum Gothic"/>
                <a:cs typeface="Nanum Gothic"/>
                <a:sym typeface="Nanum Gothic"/>
              </a:rPr>
            </a:br>
            <a:r>
              <a:rPr lang="ko-KR" sz="1000">
                <a:latin typeface="Nanum Gothic"/>
                <a:ea typeface="Nanum Gothic"/>
                <a:cs typeface="Nanum Gothic"/>
                <a:sym typeface="Nanum Gothic"/>
              </a:rPr>
              <a:t>(AWS, Colab)	</a:t>
            </a:r>
            <a:endParaRPr sz="1000">
              <a:latin typeface="Nanum Gothic"/>
              <a:ea typeface="Nanum Gothic"/>
              <a:cs typeface="Nanum Gothic"/>
              <a:sym typeface="Nanum Gothic"/>
            </a:endParaRPr>
          </a:p>
          <a:p>
            <a:pPr indent="-292100" lvl="0" marL="457200" marR="0" rtl="0" algn="just">
              <a:lnSpc>
                <a:spcPct val="200000"/>
              </a:lnSpc>
              <a:spcBef>
                <a:spcPts val="0"/>
              </a:spcBef>
              <a:spcAft>
                <a:spcPts val="0"/>
              </a:spcAft>
              <a:buSzPts val="1000"/>
              <a:buFont typeface="Nanum Gothic"/>
              <a:buChar char="●"/>
            </a:pPr>
            <a:r>
              <a:rPr b="1" lang="ko-KR" sz="1000">
                <a:latin typeface="Nanum Gothic"/>
                <a:ea typeface="Nanum Gothic"/>
                <a:cs typeface="Nanum Gothic"/>
                <a:sym typeface="Nanum Gothic"/>
              </a:rPr>
              <a:t>딥러닝 모델 개발</a:t>
            </a:r>
            <a:endParaRPr b="1" sz="1000">
              <a:latin typeface="Nanum Gothic"/>
              <a:ea typeface="Nanum Gothic"/>
              <a:cs typeface="Nanum Gothic"/>
              <a:sym typeface="Nanum Gothic"/>
            </a:endParaRPr>
          </a:p>
          <a:p>
            <a:pPr indent="-292100" lvl="1" marL="914400" marR="0" rtl="0" algn="just">
              <a:lnSpc>
                <a:spcPct val="200000"/>
              </a:lnSpc>
              <a:spcBef>
                <a:spcPts val="0"/>
              </a:spcBef>
              <a:spcAft>
                <a:spcPts val="0"/>
              </a:spcAft>
              <a:buSzPts val="1000"/>
              <a:buFont typeface="Nanum Gothic"/>
              <a:buChar char="○"/>
            </a:pPr>
            <a:r>
              <a:rPr lang="ko-KR" sz="1000">
                <a:latin typeface="Nanum Gothic"/>
                <a:ea typeface="Nanum Gothic"/>
                <a:cs typeface="Nanum Gothic"/>
                <a:sym typeface="Nanum Gothic"/>
              </a:rPr>
              <a:t>SlowFast Networks</a:t>
            </a:r>
            <a:endParaRPr sz="1000">
              <a:latin typeface="Nanum Gothic"/>
              <a:ea typeface="Nanum Gothic"/>
              <a:cs typeface="Nanum Gothic"/>
              <a:sym typeface="Nanum Gothic"/>
            </a:endParaRPr>
          </a:p>
        </p:txBody>
      </p:sp>
      <p:pic>
        <p:nvPicPr>
          <p:cNvPr id="300" name="Google Shape;300;p28"/>
          <p:cNvPicPr preferRelativeResize="0"/>
          <p:nvPr/>
        </p:nvPicPr>
        <p:blipFill>
          <a:blip r:embed="rId5">
            <a:alphaModFix/>
          </a:blip>
          <a:stretch>
            <a:fillRect/>
          </a:stretch>
        </p:blipFill>
        <p:spPr>
          <a:xfrm>
            <a:off x="6796834" y="1707613"/>
            <a:ext cx="1657075" cy="1657075"/>
          </a:xfrm>
          <a:prstGeom prst="rect">
            <a:avLst/>
          </a:prstGeom>
          <a:noFill/>
          <a:ln>
            <a:noFill/>
          </a:ln>
        </p:spPr>
      </p:pic>
      <p:sp>
        <p:nvSpPr>
          <p:cNvPr id="301" name="Google Shape;301;p28"/>
          <p:cNvSpPr txBox="1"/>
          <p:nvPr/>
        </p:nvSpPr>
        <p:spPr>
          <a:xfrm>
            <a:off x="7087621" y="3451675"/>
            <a:ext cx="1075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500">
                <a:latin typeface="Nanum Gothic"/>
                <a:ea typeface="Nanum Gothic"/>
                <a:cs typeface="Nanum Gothic"/>
                <a:sym typeface="Nanum Gothic"/>
              </a:rPr>
              <a:t>이성렬</a:t>
            </a:r>
            <a:endParaRPr sz="1500">
              <a:latin typeface="Nanum Gothic"/>
              <a:ea typeface="Nanum Gothic"/>
              <a:cs typeface="Nanum Gothic"/>
              <a:sym typeface="Nanum Gothic"/>
            </a:endParaRPr>
          </a:p>
        </p:txBody>
      </p:sp>
      <p:sp>
        <p:nvSpPr>
          <p:cNvPr id="302" name="Google Shape;302;p28"/>
          <p:cNvSpPr txBox="1"/>
          <p:nvPr/>
        </p:nvSpPr>
        <p:spPr>
          <a:xfrm>
            <a:off x="6102571" y="3944900"/>
            <a:ext cx="3045600" cy="1262100"/>
          </a:xfrm>
          <a:prstGeom prst="rect">
            <a:avLst/>
          </a:prstGeom>
          <a:noFill/>
          <a:ln>
            <a:noFill/>
          </a:ln>
        </p:spPr>
        <p:txBody>
          <a:bodyPr anchorCtr="0" anchor="t" bIns="91425" lIns="91425" spcFirstLastPara="1" rIns="91425" wrap="square" tIns="91425">
            <a:spAutoFit/>
          </a:bodyPr>
          <a:lstStyle/>
          <a:p>
            <a:pPr indent="-292100" lvl="0" marL="457200" marR="0" rtl="0" algn="just">
              <a:lnSpc>
                <a:spcPct val="200000"/>
              </a:lnSpc>
              <a:spcBef>
                <a:spcPts val="0"/>
              </a:spcBef>
              <a:spcAft>
                <a:spcPts val="0"/>
              </a:spcAft>
              <a:buSzPts val="1000"/>
              <a:buFont typeface="Nanum Gothic"/>
              <a:buChar char="●"/>
            </a:pPr>
            <a:r>
              <a:rPr b="1" lang="ko-KR" sz="1000">
                <a:latin typeface="Nanum Gothic"/>
                <a:ea typeface="Nanum Gothic"/>
                <a:cs typeface="Nanum Gothic"/>
                <a:sym typeface="Nanum Gothic"/>
              </a:rPr>
              <a:t>데이터 전처리 및 행동 분류 딥러닝 모델 조사</a:t>
            </a:r>
            <a:endParaRPr b="1" sz="1000">
              <a:latin typeface="Nanum Gothic"/>
              <a:ea typeface="Nanum Gothic"/>
              <a:cs typeface="Nanum Gothic"/>
              <a:sym typeface="Nanum Gothic"/>
            </a:endParaRPr>
          </a:p>
          <a:p>
            <a:pPr indent="-292100" lvl="0" marL="457200" marR="0" rtl="0" algn="just">
              <a:lnSpc>
                <a:spcPct val="200000"/>
              </a:lnSpc>
              <a:spcBef>
                <a:spcPts val="0"/>
              </a:spcBef>
              <a:spcAft>
                <a:spcPts val="0"/>
              </a:spcAft>
              <a:buSzPts val="1000"/>
              <a:buFont typeface="Nanum Gothic"/>
              <a:buChar char="●"/>
            </a:pPr>
            <a:r>
              <a:rPr b="1" lang="ko-KR" sz="1000">
                <a:latin typeface="Nanum Gothic"/>
                <a:ea typeface="Nanum Gothic"/>
                <a:cs typeface="Nanum Gothic"/>
                <a:sym typeface="Nanum Gothic"/>
              </a:rPr>
              <a:t>WBS 작성</a:t>
            </a:r>
            <a:endParaRPr b="1" sz="1000">
              <a:latin typeface="Nanum Gothic"/>
              <a:ea typeface="Nanum Gothic"/>
              <a:cs typeface="Nanum Gothic"/>
              <a:sym typeface="Nanum Gothic"/>
            </a:endParaRPr>
          </a:p>
          <a:p>
            <a:pPr indent="-292100" lvl="0" marL="457200" marR="0" rtl="0" algn="just">
              <a:lnSpc>
                <a:spcPct val="200000"/>
              </a:lnSpc>
              <a:spcBef>
                <a:spcPts val="0"/>
              </a:spcBef>
              <a:spcAft>
                <a:spcPts val="0"/>
              </a:spcAft>
              <a:buSzPts val="1000"/>
              <a:buFont typeface="Nanum Gothic"/>
              <a:buChar char="●"/>
            </a:pPr>
            <a:r>
              <a:rPr b="1" lang="ko-KR" sz="1000">
                <a:latin typeface="Nanum Gothic"/>
                <a:ea typeface="Nanum Gothic"/>
                <a:cs typeface="Nanum Gothic"/>
                <a:sym typeface="Nanum Gothic"/>
              </a:rPr>
              <a:t>딥러닝 모델 개발</a:t>
            </a:r>
            <a:endParaRPr b="1" sz="1000">
              <a:latin typeface="Nanum Gothic"/>
              <a:ea typeface="Nanum Gothic"/>
              <a:cs typeface="Nanum Gothic"/>
              <a:sym typeface="Nanum Gothic"/>
            </a:endParaRPr>
          </a:p>
          <a:p>
            <a:pPr indent="-292100" lvl="1" marL="914400" marR="0" rtl="0" algn="just">
              <a:lnSpc>
                <a:spcPct val="200000"/>
              </a:lnSpc>
              <a:spcBef>
                <a:spcPts val="0"/>
              </a:spcBef>
              <a:spcAft>
                <a:spcPts val="0"/>
              </a:spcAft>
              <a:buSzPts val="1000"/>
              <a:buFont typeface="Nanum Gothic"/>
              <a:buChar char="○"/>
            </a:pPr>
            <a:r>
              <a:rPr lang="ko-KR" sz="1000">
                <a:latin typeface="Nanum Gothic"/>
                <a:ea typeface="Nanum Gothic"/>
                <a:cs typeface="Nanum Gothic"/>
                <a:sym typeface="Nanum Gothic"/>
              </a:rPr>
              <a:t>VGG16 + LSTM</a:t>
            </a:r>
            <a:endParaRPr sz="1000">
              <a:latin typeface="Nanum Gothic"/>
              <a:ea typeface="Nanum Gothic"/>
              <a:cs typeface="Nanum Gothic"/>
              <a:sym typeface="Nanum Gothic"/>
            </a:endParaRPr>
          </a:p>
        </p:txBody>
      </p:sp>
      <p:pic>
        <p:nvPicPr>
          <p:cNvPr id="303" name="Google Shape;303;p28"/>
          <p:cNvPicPr preferRelativeResize="0"/>
          <p:nvPr/>
        </p:nvPicPr>
        <p:blipFill>
          <a:blip r:embed="rId6">
            <a:alphaModFix/>
          </a:blip>
          <a:stretch>
            <a:fillRect/>
          </a:stretch>
        </p:blipFill>
        <p:spPr>
          <a:xfrm>
            <a:off x="3747063" y="1707613"/>
            <a:ext cx="1656000" cy="1656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9"/>
          <p:cNvSpPr txBox="1"/>
          <p:nvPr>
            <p:ph idx="4294967295" type="title"/>
          </p:nvPr>
        </p:nvSpPr>
        <p:spPr>
          <a:xfrm>
            <a:off x="0" y="3098100"/>
            <a:ext cx="9144000" cy="661800"/>
          </a:xfrm>
          <a:prstGeom prst="rect">
            <a:avLst/>
          </a:prstGeom>
        </p:spPr>
        <p:txBody>
          <a:bodyPr anchorCtr="0" anchor="ctr" bIns="45700" lIns="91425" spcFirstLastPara="1" rIns="91425" wrap="square" tIns="45700">
            <a:normAutofit/>
          </a:bodyPr>
          <a:lstStyle/>
          <a:p>
            <a:pPr indent="0" lvl="0" marL="0" rtl="0" algn="ctr">
              <a:lnSpc>
                <a:spcPct val="80000"/>
              </a:lnSpc>
              <a:spcBef>
                <a:spcPts val="0"/>
              </a:spcBef>
              <a:spcAft>
                <a:spcPts val="0"/>
              </a:spcAft>
              <a:buNone/>
            </a:pPr>
            <a:r>
              <a:rPr b="1" lang="ko-KR" sz="3030"/>
              <a:t>03. 수행절차 및 방법</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idx="1" type="body"/>
          </p:nvPr>
        </p:nvSpPr>
        <p:spPr>
          <a:xfrm>
            <a:off x="142800" y="821875"/>
            <a:ext cx="8858400" cy="45261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rPr b="1" lang="ko-KR" sz="2000"/>
              <a:t>1) 프로젝트 구조</a:t>
            </a:r>
            <a:endParaRPr b="1" sz="2000"/>
          </a:p>
        </p:txBody>
      </p:sp>
      <p:sp>
        <p:nvSpPr>
          <p:cNvPr id="314" name="Google Shape;314;p30"/>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03. 수행절차 및 방법</a:t>
            </a:r>
            <a:endParaRPr/>
          </a:p>
        </p:txBody>
      </p:sp>
      <p:sp>
        <p:nvSpPr>
          <p:cNvPr id="315" name="Google Shape;315;p30"/>
          <p:cNvSpPr/>
          <p:nvPr/>
        </p:nvSpPr>
        <p:spPr>
          <a:xfrm>
            <a:off x="2995775" y="1559050"/>
            <a:ext cx="2898300" cy="4590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KR" sz="1000">
                <a:solidFill>
                  <a:schemeClr val="dk1"/>
                </a:solidFill>
                <a:latin typeface="Nanum Gothic"/>
                <a:ea typeface="Nanum Gothic"/>
                <a:cs typeface="Nanum Gothic"/>
                <a:sym typeface="Nanum Gothic"/>
              </a:rPr>
              <a:t>주제 및 데이터셋 선정, 일정 수립</a:t>
            </a:r>
            <a:endParaRPr>
              <a:latin typeface="Nanum Gothic"/>
              <a:ea typeface="Nanum Gothic"/>
              <a:cs typeface="Nanum Gothic"/>
              <a:sym typeface="Nanum Gothic"/>
            </a:endParaRPr>
          </a:p>
        </p:txBody>
      </p:sp>
      <p:sp>
        <p:nvSpPr>
          <p:cNvPr id="316" name="Google Shape;316;p30"/>
          <p:cNvSpPr/>
          <p:nvPr/>
        </p:nvSpPr>
        <p:spPr>
          <a:xfrm>
            <a:off x="2995775" y="2288952"/>
            <a:ext cx="2898300" cy="4590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000">
                <a:solidFill>
                  <a:schemeClr val="lt1"/>
                </a:solidFill>
                <a:latin typeface="Nanum Gothic"/>
                <a:ea typeface="Nanum Gothic"/>
                <a:cs typeface="Nanum Gothic"/>
                <a:sym typeface="Nanum Gothic"/>
              </a:rPr>
              <a:t>데이터셋 분석 및 관련 통계 조사</a:t>
            </a:r>
            <a:endParaRPr b="1" sz="1000">
              <a:solidFill>
                <a:schemeClr val="lt1"/>
              </a:solidFill>
              <a:latin typeface="Nanum Gothic"/>
              <a:ea typeface="Nanum Gothic"/>
              <a:cs typeface="Nanum Gothic"/>
              <a:sym typeface="Nanum Gothic"/>
            </a:endParaRPr>
          </a:p>
        </p:txBody>
      </p:sp>
      <p:grpSp>
        <p:nvGrpSpPr>
          <p:cNvPr id="317" name="Google Shape;317;p30"/>
          <p:cNvGrpSpPr/>
          <p:nvPr/>
        </p:nvGrpSpPr>
        <p:grpSpPr>
          <a:xfrm>
            <a:off x="1460213" y="3018855"/>
            <a:ext cx="5969425" cy="459011"/>
            <a:chOff x="1460213" y="2766771"/>
            <a:chExt cx="5969425" cy="459011"/>
          </a:xfrm>
        </p:grpSpPr>
        <p:sp>
          <p:nvSpPr>
            <p:cNvPr id="318" name="Google Shape;318;p30"/>
            <p:cNvSpPr/>
            <p:nvPr/>
          </p:nvSpPr>
          <p:spPr>
            <a:xfrm>
              <a:off x="1460213" y="2766771"/>
              <a:ext cx="2898300" cy="4590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000">
                  <a:solidFill>
                    <a:srgbClr val="FFFFFF"/>
                  </a:solidFill>
                  <a:latin typeface="Nanum Gothic"/>
                  <a:ea typeface="Nanum Gothic"/>
                  <a:cs typeface="Nanum Gothic"/>
                  <a:sym typeface="Nanum Gothic"/>
                </a:rPr>
                <a:t>Pilot Test</a:t>
              </a:r>
              <a:endParaRPr b="1" sz="1000">
                <a:solidFill>
                  <a:srgbClr val="FFFFFF"/>
                </a:solidFill>
                <a:latin typeface="Nanum Gothic"/>
                <a:ea typeface="Nanum Gothic"/>
                <a:cs typeface="Nanum Gothic"/>
                <a:sym typeface="Nanum Gothic"/>
              </a:endParaRPr>
            </a:p>
          </p:txBody>
        </p:sp>
        <p:sp>
          <p:nvSpPr>
            <p:cNvPr id="319" name="Google Shape;319;p30"/>
            <p:cNvSpPr/>
            <p:nvPr/>
          </p:nvSpPr>
          <p:spPr>
            <a:xfrm>
              <a:off x="4531338" y="2766782"/>
              <a:ext cx="2898300" cy="4590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000">
                  <a:solidFill>
                    <a:srgbClr val="FFFFFF"/>
                  </a:solidFill>
                  <a:latin typeface="Nanum Gothic"/>
                  <a:ea typeface="Nanum Gothic"/>
                  <a:cs typeface="Nanum Gothic"/>
                  <a:sym typeface="Nanum Gothic"/>
                </a:rPr>
                <a:t>데이터 전처리 및 행동 분류 모델 조사</a:t>
              </a:r>
              <a:endParaRPr b="1" sz="1000">
                <a:solidFill>
                  <a:srgbClr val="FFFFFF"/>
                </a:solidFill>
                <a:latin typeface="Nanum Gothic"/>
                <a:ea typeface="Nanum Gothic"/>
                <a:cs typeface="Nanum Gothic"/>
                <a:sym typeface="Nanum Gothic"/>
              </a:endParaRPr>
            </a:p>
          </p:txBody>
        </p:sp>
      </p:grpSp>
      <p:sp>
        <p:nvSpPr>
          <p:cNvPr id="320" name="Google Shape;320;p30"/>
          <p:cNvSpPr/>
          <p:nvPr/>
        </p:nvSpPr>
        <p:spPr>
          <a:xfrm>
            <a:off x="2995775" y="3748768"/>
            <a:ext cx="2898300" cy="4590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000">
                <a:solidFill>
                  <a:srgbClr val="FFFFFF"/>
                </a:solidFill>
                <a:latin typeface="Nanum Gothic"/>
                <a:ea typeface="Nanum Gothic"/>
                <a:cs typeface="Nanum Gothic"/>
                <a:sym typeface="Nanum Gothic"/>
              </a:rPr>
              <a:t>데이터 전처리</a:t>
            </a:r>
            <a:endParaRPr b="1" sz="1000">
              <a:solidFill>
                <a:srgbClr val="FFFFFF"/>
              </a:solidFill>
              <a:latin typeface="Nanum Gothic"/>
              <a:ea typeface="Nanum Gothic"/>
              <a:cs typeface="Nanum Gothic"/>
              <a:sym typeface="Nanum Gothic"/>
            </a:endParaRPr>
          </a:p>
        </p:txBody>
      </p:sp>
      <p:sp>
        <p:nvSpPr>
          <p:cNvPr id="321" name="Google Shape;321;p30"/>
          <p:cNvSpPr/>
          <p:nvPr/>
        </p:nvSpPr>
        <p:spPr>
          <a:xfrm>
            <a:off x="2995775" y="4478670"/>
            <a:ext cx="2898300" cy="4590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000">
                <a:solidFill>
                  <a:srgbClr val="FFFFFF"/>
                </a:solidFill>
                <a:latin typeface="Nanum Gothic"/>
                <a:ea typeface="Nanum Gothic"/>
                <a:cs typeface="Nanum Gothic"/>
                <a:sym typeface="Nanum Gothic"/>
              </a:rPr>
              <a:t>딥러닝 모델 개발</a:t>
            </a:r>
            <a:endParaRPr b="1" sz="1000">
              <a:solidFill>
                <a:srgbClr val="FFFFFF"/>
              </a:solidFill>
              <a:latin typeface="Nanum Gothic"/>
              <a:ea typeface="Nanum Gothic"/>
              <a:cs typeface="Nanum Gothic"/>
              <a:sym typeface="Nanum Gothic"/>
            </a:endParaRPr>
          </a:p>
        </p:txBody>
      </p:sp>
      <p:sp>
        <p:nvSpPr>
          <p:cNvPr id="322" name="Google Shape;322;p30"/>
          <p:cNvSpPr/>
          <p:nvPr/>
        </p:nvSpPr>
        <p:spPr>
          <a:xfrm>
            <a:off x="2995775" y="5208572"/>
            <a:ext cx="2898300" cy="4590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000">
                <a:solidFill>
                  <a:schemeClr val="dk1"/>
                </a:solidFill>
                <a:latin typeface="Nanum Gothic"/>
                <a:ea typeface="Nanum Gothic"/>
                <a:cs typeface="Nanum Gothic"/>
                <a:sym typeface="Nanum Gothic"/>
              </a:rPr>
              <a:t>모델 성능 비교 및 최종 모델 도출</a:t>
            </a:r>
            <a:endParaRPr b="1" sz="1000">
              <a:solidFill>
                <a:schemeClr val="dk1"/>
              </a:solidFill>
              <a:latin typeface="Nanum Gothic"/>
              <a:ea typeface="Nanum Gothic"/>
              <a:cs typeface="Nanum Gothic"/>
              <a:sym typeface="Nanum Gothic"/>
            </a:endParaRPr>
          </a:p>
        </p:txBody>
      </p:sp>
      <p:sp>
        <p:nvSpPr>
          <p:cNvPr id="323" name="Google Shape;323;p30"/>
          <p:cNvSpPr/>
          <p:nvPr/>
        </p:nvSpPr>
        <p:spPr>
          <a:xfrm>
            <a:off x="2995775" y="5938475"/>
            <a:ext cx="2898300" cy="4590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000">
                <a:solidFill>
                  <a:schemeClr val="dk1"/>
                </a:solidFill>
                <a:latin typeface="Nanum Gothic"/>
                <a:ea typeface="Nanum Gothic"/>
                <a:cs typeface="Nanum Gothic"/>
                <a:sym typeface="Nanum Gothic"/>
              </a:rPr>
              <a:t>시각화 및 보고서 작성</a:t>
            </a:r>
            <a:endParaRPr b="1" sz="1000">
              <a:solidFill>
                <a:schemeClr val="dk1"/>
              </a:solidFill>
              <a:latin typeface="Nanum Gothic"/>
              <a:ea typeface="Nanum Gothic"/>
              <a:cs typeface="Nanum Gothic"/>
              <a:sym typeface="Nanum Gothic"/>
            </a:endParaRPr>
          </a:p>
        </p:txBody>
      </p:sp>
      <p:cxnSp>
        <p:nvCxnSpPr>
          <p:cNvPr id="324" name="Google Shape;324;p30"/>
          <p:cNvCxnSpPr>
            <a:stCxn id="315" idx="2"/>
            <a:endCxn id="316" idx="0"/>
          </p:cNvCxnSpPr>
          <p:nvPr/>
        </p:nvCxnSpPr>
        <p:spPr>
          <a:xfrm>
            <a:off x="4444925" y="2018050"/>
            <a:ext cx="0" cy="270900"/>
          </a:xfrm>
          <a:prstGeom prst="straightConnector1">
            <a:avLst/>
          </a:prstGeom>
          <a:noFill/>
          <a:ln cap="flat" cmpd="sng" w="9525">
            <a:solidFill>
              <a:schemeClr val="dk2"/>
            </a:solidFill>
            <a:prstDash val="solid"/>
            <a:round/>
            <a:headEnd len="med" w="med" type="none"/>
            <a:tailEnd len="med" w="med" type="triangle"/>
          </a:ln>
        </p:spPr>
      </p:cxnSp>
      <p:cxnSp>
        <p:nvCxnSpPr>
          <p:cNvPr id="325" name="Google Shape;325;p30"/>
          <p:cNvCxnSpPr/>
          <p:nvPr/>
        </p:nvCxnSpPr>
        <p:spPr>
          <a:xfrm>
            <a:off x="4444938" y="4207775"/>
            <a:ext cx="0" cy="270900"/>
          </a:xfrm>
          <a:prstGeom prst="straightConnector1">
            <a:avLst/>
          </a:prstGeom>
          <a:noFill/>
          <a:ln cap="flat" cmpd="sng" w="9525">
            <a:solidFill>
              <a:schemeClr val="dk2"/>
            </a:solidFill>
            <a:prstDash val="solid"/>
            <a:round/>
            <a:headEnd len="med" w="med" type="none"/>
            <a:tailEnd len="med" w="med" type="triangle"/>
          </a:ln>
        </p:spPr>
      </p:cxnSp>
      <p:cxnSp>
        <p:nvCxnSpPr>
          <p:cNvPr id="326" name="Google Shape;326;p30"/>
          <p:cNvCxnSpPr/>
          <p:nvPr/>
        </p:nvCxnSpPr>
        <p:spPr>
          <a:xfrm>
            <a:off x="4444938" y="4937675"/>
            <a:ext cx="0" cy="270900"/>
          </a:xfrm>
          <a:prstGeom prst="straightConnector1">
            <a:avLst/>
          </a:prstGeom>
          <a:noFill/>
          <a:ln cap="flat" cmpd="sng" w="9525">
            <a:solidFill>
              <a:schemeClr val="dk2"/>
            </a:solidFill>
            <a:prstDash val="solid"/>
            <a:round/>
            <a:headEnd len="med" w="med" type="none"/>
            <a:tailEnd len="med" w="med" type="triangle"/>
          </a:ln>
        </p:spPr>
      </p:cxnSp>
      <p:cxnSp>
        <p:nvCxnSpPr>
          <p:cNvPr id="327" name="Google Shape;327;p30"/>
          <p:cNvCxnSpPr/>
          <p:nvPr/>
        </p:nvCxnSpPr>
        <p:spPr>
          <a:xfrm>
            <a:off x="4444913" y="5667575"/>
            <a:ext cx="0" cy="270900"/>
          </a:xfrm>
          <a:prstGeom prst="straightConnector1">
            <a:avLst/>
          </a:prstGeom>
          <a:noFill/>
          <a:ln cap="flat" cmpd="sng" w="9525">
            <a:solidFill>
              <a:schemeClr val="dk2"/>
            </a:solidFill>
            <a:prstDash val="solid"/>
            <a:round/>
            <a:headEnd len="med" w="med" type="none"/>
            <a:tailEnd len="med" w="med" type="triangle"/>
          </a:ln>
        </p:spPr>
      </p:cxnSp>
      <p:cxnSp>
        <p:nvCxnSpPr>
          <p:cNvPr id="328" name="Google Shape;328;p30"/>
          <p:cNvCxnSpPr>
            <a:stCxn id="318" idx="0"/>
            <a:endCxn id="316" idx="2"/>
          </p:cNvCxnSpPr>
          <p:nvPr/>
        </p:nvCxnSpPr>
        <p:spPr>
          <a:xfrm rot="-5400000">
            <a:off x="3541763" y="2115555"/>
            <a:ext cx="270900" cy="1535700"/>
          </a:xfrm>
          <a:prstGeom prst="bentConnector3">
            <a:avLst>
              <a:gd fmla="val 50000" name="adj1"/>
            </a:avLst>
          </a:prstGeom>
          <a:noFill/>
          <a:ln cap="flat" cmpd="sng" w="9525">
            <a:solidFill>
              <a:schemeClr val="dk2"/>
            </a:solidFill>
            <a:prstDash val="solid"/>
            <a:round/>
            <a:headEnd len="med" w="med" type="triangle"/>
            <a:tailEnd len="med" w="med" type="none"/>
          </a:ln>
        </p:spPr>
      </p:cxnSp>
      <p:cxnSp>
        <p:nvCxnSpPr>
          <p:cNvPr id="329" name="Google Shape;329;p30"/>
          <p:cNvCxnSpPr>
            <a:stCxn id="319" idx="0"/>
            <a:endCxn id="316" idx="2"/>
          </p:cNvCxnSpPr>
          <p:nvPr/>
        </p:nvCxnSpPr>
        <p:spPr>
          <a:xfrm flipH="1" rot="5400000">
            <a:off x="5077188" y="2115565"/>
            <a:ext cx="270900" cy="1535700"/>
          </a:xfrm>
          <a:prstGeom prst="bentConnector3">
            <a:avLst>
              <a:gd fmla="val 50002" name="adj1"/>
            </a:avLst>
          </a:prstGeom>
          <a:noFill/>
          <a:ln cap="flat" cmpd="sng" w="9525">
            <a:solidFill>
              <a:schemeClr val="dk2"/>
            </a:solidFill>
            <a:prstDash val="solid"/>
            <a:round/>
            <a:headEnd len="med" w="med" type="triangle"/>
            <a:tailEnd len="med" w="med" type="none"/>
          </a:ln>
        </p:spPr>
      </p:cxnSp>
      <p:cxnSp>
        <p:nvCxnSpPr>
          <p:cNvPr id="330" name="Google Shape;330;p30"/>
          <p:cNvCxnSpPr>
            <a:stCxn id="320" idx="0"/>
            <a:endCxn id="318" idx="2"/>
          </p:cNvCxnSpPr>
          <p:nvPr/>
        </p:nvCxnSpPr>
        <p:spPr>
          <a:xfrm flipH="1" rot="5400000">
            <a:off x="3541625" y="2845468"/>
            <a:ext cx="270900" cy="1535700"/>
          </a:xfrm>
          <a:prstGeom prst="bentConnector3">
            <a:avLst>
              <a:gd fmla="val 50002" name="adj1"/>
            </a:avLst>
          </a:prstGeom>
          <a:noFill/>
          <a:ln cap="flat" cmpd="sng" w="9525">
            <a:solidFill>
              <a:schemeClr val="dk2"/>
            </a:solidFill>
            <a:prstDash val="solid"/>
            <a:round/>
            <a:headEnd len="med" w="med" type="none"/>
            <a:tailEnd len="med" w="med" type="none"/>
          </a:ln>
        </p:spPr>
      </p:cxnSp>
      <p:cxnSp>
        <p:nvCxnSpPr>
          <p:cNvPr id="331" name="Google Shape;331;p30"/>
          <p:cNvCxnSpPr>
            <a:stCxn id="320" idx="0"/>
            <a:endCxn id="319" idx="2"/>
          </p:cNvCxnSpPr>
          <p:nvPr/>
        </p:nvCxnSpPr>
        <p:spPr>
          <a:xfrm rot="-5400000">
            <a:off x="5077325" y="2845468"/>
            <a:ext cx="270900" cy="1535700"/>
          </a:xfrm>
          <a:prstGeom prst="bentConnector3">
            <a:avLst>
              <a:gd fmla="val 50000" name="adj1"/>
            </a:avLst>
          </a:prstGeom>
          <a:noFill/>
          <a:ln cap="flat" cmpd="sng" w="9525">
            <a:solidFill>
              <a:schemeClr val="dk2"/>
            </a:solidFill>
            <a:prstDash val="solid"/>
            <a:round/>
            <a:headEnd len="med" w="med" type="triangle"/>
            <a:tailEnd len="med" w="med" type="none"/>
          </a:ln>
        </p:spPr>
      </p:cxnSp>
      <p:cxnSp>
        <p:nvCxnSpPr>
          <p:cNvPr id="332" name="Google Shape;332;p30"/>
          <p:cNvCxnSpPr>
            <a:stCxn id="320" idx="3"/>
            <a:endCxn id="321" idx="3"/>
          </p:cNvCxnSpPr>
          <p:nvPr/>
        </p:nvCxnSpPr>
        <p:spPr>
          <a:xfrm>
            <a:off x="5894075" y="3978268"/>
            <a:ext cx="600" cy="729900"/>
          </a:xfrm>
          <a:prstGeom prst="bentConnector3">
            <a:avLst>
              <a:gd fmla="val 39687500" name="adj1"/>
            </a:avLst>
          </a:prstGeom>
          <a:noFill/>
          <a:ln cap="flat" cmpd="sng" w="9525">
            <a:solidFill>
              <a:schemeClr val="dk2"/>
            </a:solidFill>
            <a:prstDash val="solid"/>
            <a:round/>
            <a:headEnd len="med" w="med" type="triangl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1"/>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03. 수행절차 및 방법</a:t>
            </a:r>
            <a:endParaRPr/>
          </a:p>
        </p:txBody>
      </p:sp>
      <p:sp>
        <p:nvSpPr>
          <p:cNvPr id="338" name="Google Shape;338;p31"/>
          <p:cNvSpPr txBox="1"/>
          <p:nvPr>
            <p:ph idx="1" type="body"/>
          </p:nvPr>
        </p:nvSpPr>
        <p:spPr>
          <a:xfrm>
            <a:off x="104550" y="821875"/>
            <a:ext cx="8858400" cy="45261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rPr b="1" lang="ko-KR" sz="2000"/>
              <a:t>2</a:t>
            </a:r>
            <a:r>
              <a:rPr b="1" lang="ko-KR" sz="2000"/>
              <a:t>) WBS</a:t>
            </a:r>
            <a:endParaRPr b="1" sz="2000"/>
          </a:p>
        </p:txBody>
      </p:sp>
      <p:pic>
        <p:nvPicPr>
          <p:cNvPr id="339" name="Google Shape;339;p31"/>
          <p:cNvPicPr preferRelativeResize="0"/>
          <p:nvPr/>
        </p:nvPicPr>
        <p:blipFill>
          <a:blip r:embed="rId3">
            <a:alphaModFix/>
          </a:blip>
          <a:stretch>
            <a:fillRect/>
          </a:stretch>
        </p:blipFill>
        <p:spPr>
          <a:xfrm>
            <a:off x="863900" y="1471175"/>
            <a:ext cx="7416202" cy="51819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2"/>
          <p:cNvSpPr txBox="1"/>
          <p:nvPr>
            <p:ph idx="1" type="body"/>
          </p:nvPr>
        </p:nvSpPr>
        <p:spPr>
          <a:xfrm>
            <a:off x="104550" y="821875"/>
            <a:ext cx="8858400" cy="45261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rPr b="1" lang="ko-KR" sz="2000"/>
              <a:t>3) 개발 환경</a:t>
            </a:r>
            <a:endParaRPr b="1" sz="2000"/>
          </a:p>
        </p:txBody>
      </p:sp>
      <p:sp>
        <p:nvSpPr>
          <p:cNvPr id="345" name="Google Shape;345;p32"/>
          <p:cNvSpPr/>
          <p:nvPr/>
        </p:nvSpPr>
        <p:spPr>
          <a:xfrm>
            <a:off x="4262050" y="1914750"/>
            <a:ext cx="4387500" cy="305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KR"/>
              <a:t> </a:t>
            </a:r>
            <a:endParaRPr/>
          </a:p>
        </p:txBody>
      </p:sp>
      <p:pic>
        <p:nvPicPr>
          <p:cNvPr id="346" name="Google Shape;346;p32"/>
          <p:cNvPicPr preferRelativeResize="0"/>
          <p:nvPr/>
        </p:nvPicPr>
        <p:blipFill rotWithShape="1">
          <a:blip r:embed="rId3">
            <a:alphaModFix/>
          </a:blip>
          <a:srcRect b="37257" l="0" r="0" t="34171"/>
          <a:stretch/>
        </p:blipFill>
        <p:spPr>
          <a:xfrm>
            <a:off x="5265275" y="4422068"/>
            <a:ext cx="1512000" cy="360001"/>
          </a:xfrm>
          <a:prstGeom prst="rect">
            <a:avLst/>
          </a:prstGeom>
          <a:noFill/>
          <a:ln>
            <a:noFill/>
          </a:ln>
        </p:spPr>
      </p:pic>
      <p:sp>
        <p:nvSpPr>
          <p:cNvPr id="347" name="Google Shape;347;p32"/>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03. 수행절차 및 방법</a:t>
            </a:r>
            <a:endParaRPr/>
          </a:p>
        </p:txBody>
      </p:sp>
      <p:sp>
        <p:nvSpPr>
          <p:cNvPr id="348" name="Google Shape;348;p32"/>
          <p:cNvSpPr txBox="1"/>
          <p:nvPr/>
        </p:nvSpPr>
        <p:spPr>
          <a:xfrm>
            <a:off x="5091700" y="1723700"/>
            <a:ext cx="2467200" cy="4155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500">
                <a:solidFill>
                  <a:srgbClr val="FFFFFF"/>
                </a:solidFill>
                <a:latin typeface="Nanum Gothic"/>
                <a:ea typeface="Nanum Gothic"/>
                <a:cs typeface="Nanum Gothic"/>
                <a:sym typeface="Nanum Gothic"/>
              </a:rPr>
              <a:t>Framework  &amp; Library</a:t>
            </a:r>
            <a:endParaRPr sz="1500">
              <a:solidFill>
                <a:srgbClr val="FFFFFF"/>
              </a:solidFill>
              <a:latin typeface="Nanum Gothic"/>
              <a:ea typeface="Nanum Gothic"/>
              <a:cs typeface="Nanum Gothic"/>
              <a:sym typeface="Nanum Gothic"/>
            </a:endParaRPr>
          </a:p>
        </p:txBody>
      </p:sp>
      <p:grpSp>
        <p:nvGrpSpPr>
          <p:cNvPr id="349" name="Google Shape;349;p32"/>
          <p:cNvGrpSpPr/>
          <p:nvPr/>
        </p:nvGrpSpPr>
        <p:grpSpPr>
          <a:xfrm>
            <a:off x="4549600" y="5427788"/>
            <a:ext cx="4100100" cy="1018388"/>
            <a:chOff x="4549600" y="5427788"/>
            <a:chExt cx="4100100" cy="1018388"/>
          </a:xfrm>
        </p:grpSpPr>
        <p:sp>
          <p:nvSpPr>
            <p:cNvPr id="350" name="Google Shape;350;p32"/>
            <p:cNvSpPr/>
            <p:nvPr/>
          </p:nvSpPr>
          <p:spPr>
            <a:xfrm>
              <a:off x="4549600" y="5642775"/>
              <a:ext cx="4100100" cy="8034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1" name="Google Shape;351;p32"/>
            <p:cNvPicPr preferRelativeResize="0"/>
            <p:nvPr/>
          </p:nvPicPr>
          <p:blipFill>
            <a:blip r:embed="rId4">
              <a:alphaModFix/>
            </a:blip>
            <a:stretch>
              <a:fillRect/>
            </a:stretch>
          </p:blipFill>
          <p:spPr>
            <a:xfrm>
              <a:off x="4830252" y="5879936"/>
              <a:ext cx="961201" cy="540000"/>
            </a:xfrm>
            <a:prstGeom prst="rect">
              <a:avLst/>
            </a:prstGeom>
            <a:noFill/>
            <a:ln>
              <a:noFill/>
            </a:ln>
          </p:spPr>
        </p:pic>
        <p:pic>
          <p:nvPicPr>
            <p:cNvPr id="352" name="Google Shape;352;p32"/>
            <p:cNvPicPr preferRelativeResize="0"/>
            <p:nvPr/>
          </p:nvPicPr>
          <p:blipFill>
            <a:blip r:embed="rId5">
              <a:alphaModFix/>
            </a:blip>
            <a:stretch>
              <a:fillRect/>
            </a:stretch>
          </p:blipFill>
          <p:spPr>
            <a:xfrm>
              <a:off x="7334000" y="5999326"/>
              <a:ext cx="1111680" cy="288000"/>
            </a:xfrm>
            <a:prstGeom prst="rect">
              <a:avLst/>
            </a:prstGeom>
            <a:noFill/>
            <a:ln>
              <a:noFill/>
            </a:ln>
          </p:spPr>
        </p:pic>
        <p:pic>
          <p:nvPicPr>
            <p:cNvPr id="353" name="Google Shape;353;p32"/>
            <p:cNvPicPr preferRelativeResize="0"/>
            <p:nvPr/>
          </p:nvPicPr>
          <p:blipFill>
            <a:blip r:embed="rId6">
              <a:alphaModFix/>
            </a:blip>
            <a:stretch>
              <a:fillRect/>
            </a:stretch>
          </p:blipFill>
          <p:spPr>
            <a:xfrm>
              <a:off x="6217126" y="5906075"/>
              <a:ext cx="691200" cy="540000"/>
            </a:xfrm>
            <a:prstGeom prst="rect">
              <a:avLst/>
            </a:prstGeom>
            <a:noFill/>
            <a:ln>
              <a:noFill/>
            </a:ln>
          </p:spPr>
        </p:pic>
        <p:sp>
          <p:nvSpPr>
            <p:cNvPr id="354" name="Google Shape;354;p32"/>
            <p:cNvSpPr txBox="1"/>
            <p:nvPr/>
          </p:nvSpPr>
          <p:spPr>
            <a:xfrm>
              <a:off x="4906875" y="5427788"/>
              <a:ext cx="3538800" cy="4155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500">
                  <a:solidFill>
                    <a:srgbClr val="FFFFFF"/>
                  </a:solidFill>
                  <a:latin typeface="Nanum Gothic"/>
                  <a:ea typeface="Nanum Gothic"/>
                  <a:cs typeface="Nanum Gothic"/>
                  <a:sym typeface="Nanum Gothic"/>
                </a:rPr>
                <a:t>Version Control &amp; Communications</a:t>
              </a:r>
              <a:endParaRPr sz="1500">
                <a:solidFill>
                  <a:srgbClr val="FFFFFF"/>
                </a:solidFill>
                <a:latin typeface="Nanum Gothic"/>
                <a:ea typeface="Nanum Gothic"/>
                <a:cs typeface="Nanum Gothic"/>
                <a:sym typeface="Nanum Gothic"/>
              </a:endParaRPr>
            </a:p>
          </p:txBody>
        </p:sp>
      </p:grpSp>
      <p:grpSp>
        <p:nvGrpSpPr>
          <p:cNvPr id="355" name="Google Shape;355;p32"/>
          <p:cNvGrpSpPr/>
          <p:nvPr/>
        </p:nvGrpSpPr>
        <p:grpSpPr>
          <a:xfrm>
            <a:off x="203475" y="5427925"/>
            <a:ext cx="3812100" cy="1018250"/>
            <a:chOff x="3805700" y="5047850"/>
            <a:chExt cx="3812100" cy="1018250"/>
          </a:xfrm>
        </p:grpSpPr>
        <p:sp>
          <p:nvSpPr>
            <p:cNvPr id="356" name="Google Shape;356;p32"/>
            <p:cNvSpPr/>
            <p:nvPr/>
          </p:nvSpPr>
          <p:spPr>
            <a:xfrm>
              <a:off x="3805700" y="5279800"/>
              <a:ext cx="3812100" cy="786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txBox="1"/>
            <p:nvPr/>
          </p:nvSpPr>
          <p:spPr>
            <a:xfrm>
              <a:off x="4857939" y="5047850"/>
              <a:ext cx="1707600" cy="4155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500">
                  <a:solidFill>
                    <a:srgbClr val="FFFFFF"/>
                  </a:solidFill>
                  <a:latin typeface="Nanum Gothic"/>
                  <a:ea typeface="Nanum Gothic"/>
                  <a:cs typeface="Nanum Gothic"/>
                  <a:sym typeface="Nanum Gothic"/>
                </a:rPr>
                <a:t>Language</a:t>
              </a:r>
              <a:r>
                <a:rPr lang="ko-KR" sz="1500">
                  <a:solidFill>
                    <a:srgbClr val="FFFFFF"/>
                  </a:solidFill>
                  <a:latin typeface="Nanum Gothic"/>
                  <a:ea typeface="Nanum Gothic"/>
                  <a:cs typeface="Nanum Gothic"/>
                  <a:sym typeface="Nanum Gothic"/>
                </a:rPr>
                <a:t> &amp; IDE</a:t>
              </a:r>
              <a:endParaRPr sz="1500">
                <a:solidFill>
                  <a:srgbClr val="FFFFFF"/>
                </a:solidFill>
                <a:latin typeface="Nanum Gothic"/>
                <a:ea typeface="Nanum Gothic"/>
                <a:cs typeface="Nanum Gothic"/>
                <a:sym typeface="Nanum Gothic"/>
              </a:endParaRPr>
            </a:p>
          </p:txBody>
        </p:sp>
        <p:pic>
          <p:nvPicPr>
            <p:cNvPr id="358" name="Google Shape;358;p32"/>
            <p:cNvPicPr preferRelativeResize="0"/>
            <p:nvPr/>
          </p:nvPicPr>
          <p:blipFill>
            <a:blip r:embed="rId7">
              <a:alphaModFix/>
            </a:blip>
            <a:stretch>
              <a:fillRect/>
            </a:stretch>
          </p:blipFill>
          <p:spPr>
            <a:xfrm>
              <a:off x="3935248" y="5585050"/>
              <a:ext cx="1273500" cy="360000"/>
            </a:xfrm>
            <a:prstGeom prst="rect">
              <a:avLst/>
            </a:prstGeom>
            <a:noFill/>
            <a:ln>
              <a:noFill/>
            </a:ln>
          </p:spPr>
        </p:pic>
        <p:pic>
          <p:nvPicPr>
            <p:cNvPr id="359" name="Google Shape;359;p32"/>
            <p:cNvPicPr preferRelativeResize="0"/>
            <p:nvPr/>
          </p:nvPicPr>
          <p:blipFill>
            <a:blip r:embed="rId8">
              <a:alphaModFix/>
            </a:blip>
            <a:stretch>
              <a:fillRect/>
            </a:stretch>
          </p:blipFill>
          <p:spPr>
            <a:xfrm>
              <a:off x="5383738" y="5621050"/>
              <a:ext cx="1065600" cy="288000"/>
            </a:xfrm>
            <a:prstGeom prst="rect">
              <a:avLst/>
            </a:prstGeom>
            <a:noFill/>
            <a:ln>
              <a:noFill/>
            </a:ln>
          </p:spPr>
        </p:pic>
        <p:pic>
          <p:nvPicPr>
            <p:cNvPr id="360" name="Google Shape;360;p32"/>
            <p:cNvPicPr preferRelativeResize="0"/>
            <p:nvPr/>
          </p:nvPicPr>
          <p:blipFill>
            <a:blip r:embed="rId9">
              <a:alphaModFix/>
            </a:blip>
            <a:stretch>
              <a:fillRect/>
            </a:stretch>
          </p:blipFill>
          <p:spPr>
            <a:xfrm>
              <a:off x="6624313" y="5621050"/>
              <a:ext cx="961920" cy="288000"/>
            </a:xfrm>
            <a:prstGeom prst="rect">
              <a:avLst/>
            </a:prstGeom>
            <a:noFill/>
            <a:ln>
              <a:noFill/>
            </a:ln>
          </p:spPr>
        </p:pic>
      </p:grpSp>
      <p:grpSp>
        <p:nvGrpSpPr>
          <p:cNvPr id="361" name="Google Shape;361;p32"/>
          <p:cNvGrpSpPr/>
          <p:nvPr/>
        </p:nvGrpSpPr>
        <p:grpSpPr>
          <a:xfrm>
            <a:off x="962025" y="1723700"/>
            <a:ext cx="2295000" cy="1486150"/>
            <a:chOff x="962025" y="1723700"/>
            <a:chExt cx="2295000" cy="1486150"/>
          </a:xfrm>
        </p:grpSpPr>
        <p:sp>
          <p:nvSpPr>
            <p:cNvPr id="362" name="Google Shape;362;p32"/>
            <p:cNvSpPr/>
            <p:nvPr/>
          </p:nvSpPr>
          <p:spPr>
            <a:xfrm>
              <a:off x="962025" y="1914750"/>
              <a:ext cx="2295000" cy="1295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 name="Google Shape;363;p32"/>
            <p:cNvGrpSpPr/>
            <p:nvPr/>
          </p:nvGrpSpPr>
          <p:grpSpPr>
            <a:xfrm>
              <a:off x="1279200" y="1723700"/>
              <a:ext cx="1361178" cy="1266850"/>
              <a:chOff x="1279200" y="1723700"/>
              <a:chExt cx="1361178" cy="1266850"/>
            </a:xfrm>
          </p:grpSpPr>
          <p:sp>
            <p:nvSpPr>
              <p:cNvPr id="364" name="Google Shape;364;p32"/>
              <p:cNvSpPr txBox="1"/>
              <p:nvPr/>
            </p:nvSpPr>
            <p:spPr>
              <a:xfrm>
                <a:off x="1578678" y="1723700"/>
                <a:ext cx="1061700" cy="4155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500">
                    <a:solidFill>
                      <a:srgbClr val="FFFFFF"/>
                    </a:solidFill>
                    <a:latin typeface="Nanum Gothic"/>
                    <a:ea typeface="Nanum Gothic"/>
                    <a:cs typeface="Nanum Gothic"/>
                    <a:sym typeface="Nanum Gothic"/>
                  </a:rPr>
                  <a:t>Data</a:t>
                </a:r>
                <a:endParaRPr sz="1500">
                  <a:solidFill>
                    <a:srgbClr val="FFFFFF"/>
                  </a:solidFill>
                  <a:latin typeface="Nanum Gothic"/>
                  <a:ea typeface="Nanum Gothic"/>
                  <a:cs typeface="Nanum Gothic"/>
                  <a:sym typeface="Nanum Gothic"/>
                </a:endParaRPr>
              </a:p>
            </p:txBody>
          </p:sp>
          <p:pic>
            <p:nvPicPr>
              <p:cNvPr id="365" name="Google Shape;365;p32"/>
              <p:cNvPicPr preferRelativeResize="0"/>
              <p:nvPr/>
            </p:nvPicPr>
            <p:blipFill>
              <a:blip r:embed="rId10">
                <a:alphaModFix/>
              </a:blip>
              <a:stretch>
                <a:fillRect/>
              </a:stretch>
            </p:blipFill>
            <p:spPr>
              <a:xfrm>
                <a:off x="1279200" y="2450550"/>
                <a:ext cx="540000" cy="540000"/>
              </a:xfrm>
              <a:prstGeom prst="rect">
                <a:avLst/>
              </a:prstGeom>
              <a:noFill/>
              <a:ln cap="flat" cmpd="sng" w="9525">
                <a:solidFill>
                  <a:srgbClr val="000000"/>
                </a:solidFill>
                <a:prstDash val="solid"/>
                <a:round/>
                <a:headEnd len="sm" w="sm" type="none"/>
                <a:tailEnd len="sm" w="sm" type="none"/>
              </a:ln>
            </p:spPr>
          </p:pic>
        </p:grpSp>
        <p:pic>
          <p:nvPicPr>
            <p:cNvPr id="366" name="Google Shape;366;p32"/>
            <p:cNvPicPr preferRelativeResize="0"/>
            <p:nvPr/>
          </p:nvPicPr>
          <p:blipFill>
            <a:blip r:embed="rId11">
              <a:alphaModFix/>
            </a:blip>
            <a:stretch>
              <a:fillRect/>
            </a:stretch>
          </p:blipFill>
          <p:spPr>
            <a:xfrm>
              <a:off x="2084975" y="2555798"/>
              <a:ext cx="1003709" cy="360000"/>
            </a:xfrm>
            <a:prstGeom prst="rect">
              <a:avLst/>
            </a:prstGeom>
            <a:noFill/>
            <a:ln>
              <a:noFill/>
            </a:ln>
          </p:spPr>
        </p:pic>
      </p:grpSp>
      <p:grpSp>
        <p:nvGrpSpPr>
          <p:cNvPr id="367" name="Google Shape;367;p32"/>
          <p:cNvGrpSpPr/>
          <p:nvPr/>
        </p:nvGrpSpPr>
        <p:grpSpPr>
          <a:xfrm>
            <a:off x="962025" y="3671350"/>
            <a:ext cx="2295000" cy="1294950"/>
            <a:chOff x="962025" y="3432650"/>
            <a:chExt cx="2295000" cy="1294950"/>
          </a:xfrm>
        </p:grpSpPr>
        <p:sp>
          <p:nvSpPr>
            <p:cNvPr id="368" name="Google Shape;368;p32"/>
            <p:cNvSpPr/>
            <p:nvPr/>
          </p:nvSpPr>
          <p:spPr>
            <a:xfrm>
              <a:off x="962025" y="3699500"/>
              <a:ext cx="2295000" cy="1028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2"/>
            <p:cNvSpPr txBox="1"/>
            <p:nvPr/>
          </p:nvSpPr>
          <p:spPr>
            <a:xfrm>
              <a:off x="1578675" y="3432650"/>
              <a:ext cx="1061700" cy="4155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500">
                  <a:solidFill>
                    <a:srgbClr val="FFFFFF"/>
                  </a:solidFill>
                  <a:latin typeface="Nanum Gothic"/>
                  <a:ea typeface="Nanum Gothic"/>
                  <a:cs typeface="Nanum Gothic"/>
                  <a:sym typeface="Nanum Gothic"/>
                </a:rPr>
                <a:t>Cloud</a:t>
              </a:r>
              <a:endParaRPr sz="1500">
                <a:solidFill>
                  <a:srgbClr val="FFFFFF"/>
                </a:solidFill>
                <a:latin typeface="Nanum Gothic"/>
                <a:ea typeface="Nanum Gothic"/>
                <a:cs typeface="Nanum Gothic"/>
                <a:sym typeface="Nanum Gothic"/>
              </a:endParaRPr>
            </a:p>
          </p:txBody>
        </p:sp>
        <p:pic>
          <p:nvPicPr>
            <p:cNvPr id="370" name="Google Shape;370;p32"/>
            <p:cNvPicPr preferRelativeResize="0"/>
            <p:nvPr/>
          </p:nvPicPr>
          <p:blipFill>
            <a:blip r:embed="rId12">
              <a:alphaModFix/>
            </a:blip>
            <a:stretch>
              <a:fillRect/>
            </a:stretch>
          </p:blipFill>
          <p:spPr>
            <a:xfrm>
              <a:off x="1461615" y="3848150"/>
              <a:ext cx="1295820" cy="828000"/>
            </a:xfrm>
            <a:prstGeom prst="rect">
              <a:avLst/>
            </a:prstGeom>
            <a:noFill/>
            <a:ln>
              <a:noFill/>
            </a:ln>
          </p:spPr>
        </p:pic>
      </p:grpSp>
      <p:pic>
        <p:nvPicPr>
          <p:cNvPr id="371" name="Google Shape;371;p32"/>
          <p:cNvPicPr preferRelativeResize="0"/>
          <p:nvPr/>
        </p:nvPicPr>
        <p:blipFill>
          <a:blip r:embed="rId13">
            <a:alphaModFix/>
          </a:blip>
          <a:stretch>
            <a:fillRect/>
          </a:stretch>
        </p:blipFill>
        <p:spPr>
          <a:xfrm>
            <a:off x="4608447" y="2470743"/>
            <a:ext cx="583200" cy="720000"/>
          </a:xfrm>
          <a:prstGeom prst="rect">
            <a:avLst/>
          </a:prstGeom>
          <a:noFill/>
          <a:ln>
            <a:noFill/>
          </a:ln>
        </p:spPr>
      </p:pic>
      <p:pic>
        <p:nvPicPr>
          <p:cNvPr id="372" name="Google Shape;372;p32"/>
          <p:cNvPicPr preferRelativeResize="0"/>
          <p:nvPr/>
        </p:nvPicPr>
        <p:blipFill>
          <a:blip r:embed="rId14">
            <a:alphaModFix/>
          </a:blip>
          <a:stretch>
            <a:fillRect/>
          </a:stretch>
        </p:blipFill>
        <p:spPr>
          <a:xfrm>
            <a:off x="5768432" y="3354863"/>
            <a:ext cx="1204200" cy="540000"/>
          </a:xfrm>
          <a:prstGeom prst="rect">
            <a:avLst/>
          </a:prstGeom>
          <a:noFill/>
          <a:ln>
            <a:noFill/>
          </a:ln>
        </p:spPr>
      </p:pic>
      <p:pic>
        <p:nvPicPr>
          <p:cNvPr id="373" name="Google Shape;373;p32"/>
          <p:cNvPicPr preferRelativeResize="0"/>
          <p:nvPr/>
        </p:nvPicPr>
        <p:blipFill>
          <a:blip r:embed="rId15">
            <a:alphaModFix/>
          </a:blip>
          <a:stretch>
            <a:fillRect/>
          </a:stretch>
        </p:blipFill>
        <p:spPr>
          <a:xfrm>
            <a:off x="7187113" y="3354863"/>
            <a:ext cx="1333800" cy="540000"/>
          </a:xfrm>
          <a:prstGeom prst="rect">
            <a:avLst/>
          </a:prstGeom>
          <a:noFill/>
          <a:ln>
            <a:noFill/>
          </a:ln>
        </p:spPr>
      </p:pic>
      <p:pic>
        <p:nvPicPr>
          <p:cNvPr id="374" name="Google Shape;374;p32"/>
          <p:cNvPicPr preferRelativeResize="0"/>
          <p:nvPr/>
        </p:nvPicPr>
        <p:blipFill>
          <a:blip r:embed="rId16">
            <a:alphaModFix/>
          </a:blip>
          <a:stretch>
            <a:fillRect/>
          </a:stretch>
        </p:blipFill>
        <p:spPr>
          <a:xfrm>
            <a:off x="4549600" y="3939050"/>
            <a:ext cx="1516320" cy="432000"/>
          </a:xfrm>
          <a:prstGeom prst="rect">
            <a:avLst/>
          </a:prstGeom>
          <a:noFill/>
          <a:ln>
            <a:noFill/>
          </a:ln>
        </p:spPr>
      </p:pic>
      <p:pic>
        <p:nvPicPr>
          <p:cNvPr id="375" name="Google Shape;375;p32"/>
          <p:cNvPicPr preferRelativeResize="0"/>
          <p:nvPr/>
        </p:nvPicPr>
        <p:blipFill>
          <a:blip r:embed="rId17">
            <a:alphaModFix/>
          </a:blip>
          <a:stretch>
            <a:fillRect/>
          </a:stretch>
        </p:blipFill>
        <p:spPr>
          <a:xfrm>
            <a:off x="6972625" y="2258275"/>
            <a:ext cx="1597500" cy="899999"/>
          </a:xfrm>
          <a:prstGeom prst="rect">
            <a:avLst/>
          </a:prstGeom>
          <a:noFill/>
          <a:ln>
            <a:noFill/>
          </a:ln>
        </p:spPr>
      </p:pic>
      <p:pic>
        <p:nvPicPr>
          <p:cNvPr id="376" name="Google Shape;376;p32"/>
          <p:cNvPicPr preferRelativeResize="0"/>
          <p:nvPr/>
        </p:nvPicPr>
        <p:blipFill>
          <a:blip r:embed="rId18">
            <a:alphaModFix/>
          </a:blip>
          <a:stretch>
            <a:fillRect/>
          </a:stretch>
        </p:blipFill>
        <p:spPr>
          <a:xfrm>
            <a:off x="5706100" y="2646350"/>
            <a:ext cx="1238400" cy="360000"/>
          </a:xfrm>
          <a:prstGeom prst="rect">
            <a:avLst/>
          </a:prstGeom>
          <a:noFill/>
          <a:ln>
            <a:noFill/>
          </a:ln>
        </p:spPr>
      </p:pic>
      <p:pic>
        <p:nvPicPr>
          <p:cNvPr id="377" name="Google Shape;377;p32"/>
          <p:cNvPicPr preferRelativeResize="0"/>
          <p:nvPr/>
        </p:nvPicPr>
        <p:blipFill>
          <a:blip r:embed="rId19">
            <a:alphaModFix/>
          </a:blip>
          <a:stretch>
            <a:fillRect/>
          </a:stretch>
        </p:blipFill>
        <p:spPr>
          <a:xfrm>
            <a:off x="7358488" y="4190563"/>
            <a:ext cx="1009800" cy="539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5"/>
          <p:cNvPicPr preferRelativeResize="0"/>
          <p:nvPr/>
        </p:nvPicPr>
        <p:blipFill>
          <a:blip r:embed="rId3">
            <a:alphaModFix/>
          </a:blip>
          <a:stretch>
            <a:fillRect/>
          </a:stretch>
        </p:blipFill>
        <p:spPr>
          <a:xfrm rot="5400000">
            <a:off x="-857255" y="857253"/>
            <a:ext cx="6857999" cy="5143476"/>
          </a:xfrm>
          <a:prstGeom prst="rect">
            <a:avLst/>
          </a:prstGeom>
          <a:noFill/>
          <a:ln>
            <a:noFill/>
          </a:ln>
        </p:spPr>
      </p:pic>
      <p:grpSp>
        <p:nvGrpSpPr>
          <p:cNvPr id="83" name="Google Shape;83;p15"/>
          <p:cNvGrpSpPr/>
          <p:nvPr/>
        </p:nvGrpSpPr>
        <p:grpSpPr>
          <a:xfrm>
            <a:off x="5447928" y="1970579"/>
            <a:ext cx="3729740" cy="2916842"/>
            <a:chOff x="4156671" y="1654170"/>
            <a:chExt cx="3729740" cy="2916842"/>
          </a:xfrm>
        </p:grpSpPr>
        <p:grpSp>
          <p:nvGrpSpPr>
            <p:cNvPr id="84" name="Google Shape;84;p15"/>
            <p:cNvGrpSpPr/>
            <p:nvPr/>
          </p:nvGrpSpPr>
          <p:grpSpPr>
            <a:xfrm>
              <a:off x="4156671" y="1654170"/>
              <a:ext cx="3729636" cy="461700"/>
              <a:chOff x="2964319" y="3564928"/>
              <a:chExt cx="3729636" cy="461700"/>
            </a:xfrm>
          </p:grpSpPr>
          <p:sp>
            <p:nvSpPr>
              <p:cNvPr id="85" name="Google Shape;85;p15"/>
              <p:cNvSpPr txBox="1"/>
              <p:nvPr/>
            </p:nvSpPr>
            <p:spPr>
              <a:xfrm>
                <a:off x="2964319" y="3580342"/>
                <a:ext cx="594000" cy="431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ko-KR" sz="2800" u="sng">
                    <a:solidFill>
                      <a:srgbClr val="42427A"/>
                    </a:solidFill>
                    <a:latin typeface="Nanum Gothic"/>
                    <a:ea typeface="Nanum Gothic"/>
                    <a:cs typeface="Nanum Gothic"/>
                    <a:sym typeface="Nanum Gothic"/>
                  </a:rPr>
                  <a:t>01</a:t>
                </a:r>
                <a:endParaRPr b="1" sz="2800" u="sng">
                  <a:solidFill>
                    <a:srgbClr val="42427A"/>
                  </a:solidFill>
                  <a:latin typeface="Nanum Gothic"/>
                  <a:ea typeface="Nanum Gothic"/>
                  <a:cs typeface="Nanum Gothic"/>
                  <a:sym typeface="Nanum Gothic"/>
                </a:endParaRPr>
              </a:p>
            </p:txBody>
          </p:sp>
          <p:sp>
            <p:nvSpPr>
              <p:cNvPr id="86" name="Google Shape;86;p15"/>
              <p:cNvSpPr txBox="1"/>
              <p:nvPr/>
            </p:nvSpPr>
            <p:spPr>
              <a:xfrm>
                <a:off x="3486355" y="3564928"/>
                <a:ext cx="3207600" cy="4617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Nanum Gothic"/>
                    <a:ea typeface="Nanum Gothic"/>
                    <a:cs typeface="Nanum Gothic"/>
                    <a:sym typeface="Nanum Gothic"/>
                  </a:rPr>
                  <a:t>프로젝트 배경</a:t>
                </a:r>
                <a:endParaRPr b="1" sz="2400">
                  <a:solidFill>
                    <a:srgbClr val="262626"/>
                  </a:solidFill>
                  <a:latin typeface="Nanum Gothic"/>
                  <a:ea typeface="Nanum Gothic"/>
                  <a:cs typeface="Nanum Gothic"/>
                  <a:sym typeface="Nanum Gothic"/>
                </a:endParaRPr>
              </a:p>
            </p:txBody>
          </p:sp>
        </p:grpSp>
        <p:grpSp>
          <p:nvGrpSpPr>
            <p:cNvPr id="87" name="Google Shape;87;p15"/>
            <p:cNvGrpSpPr/>
            <p:nvPr/>
          </p:nvGrpSpPr>
          <p:grpSpPr>
            <a:xfrm>
              <a:off x="4156671" y="2267983"/>
              <a:ext cx="3729740" cy="461665"/>
              <a:chOff x="2964319" y="3564953"/>
              <a:chExt cx="3729740" cy="461665"/>
            </a:xfrm>
          </p:grpSpPr>
          <p:sp>
            <p:nvSpPr>
              <p:cNvPr id="88" name="Google Shape;88;p15"/>
              <p:cNvSpPr txBox="1"/>
              <p:nvPr/>
            </p:nvSpPr>
            <p:spPr>
              <a:xfrm>
                <a:off x="2964319" y="3580342"/>
                <a:ext cx="594000" cy="431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ko-KR" sz="2800" u="sng">
                    <a:solidFill>
                      <a:srgbClr val="42427A"/>
                    </a:solidFill>
                    <a:latin typeface="Nanum Gothic"/>
                    <a:ea typeface="Nanum Gothic"/>
                    <a:cs typeface="Nanum Gothic"/>
                    <a:sym typeface="Nanum Gothic"/>
                  </a:rPr>
                  <a:t>02</a:t>
                </a:r>
                <a:endParaRPr b="1" sz="2800" u="sng">
                  <a:solidFill>
                    <a:srgbClr val="42427A"/>
                  </a:solidFill>
                  <a:latin typeface="Nanum Gothic"/>
                  <a:ea typeface="Nanum Gothic"/>
                  <a:cs typeface="Nanum Gothic"/>
                  <a:sym typeface="Nanum Gothic"/>
                </a:endParaRPr>
              </a:p>
            </p:txBody>
          </p:sp>
          <p:sp>
            <p:nvSpPr>
              <p:cNvPr id="89" name="Google Shape;89;p15"/>
              <p:cNvSpPr txBox="1"/>
              <p:nvPr/>
            </p:nvSpPr>
            <p:spPr>
              <a:xfrm>
                <a:off x="3486355" y="3564953"/>
                <a:ext cx="3207704" cy="46166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Nanum Gothic"/>
                    <a:ea typeface="Nanum Gothic"/>
                    <a:cs typeface="Nanum Gothic"/>
                    <a:sym typeface="Nanum Gothic"/>
                  </a:rPr>
                  <a:t>팀 구성 및 역할</a:t>
                </a:r>
                <a:endParaRPr b="1" sz="2400">
                  <a:solidFill>
                    <a:srgbClr val="262626"/>
                  </a:solidFill>
                  <a:latin typeface="Nanum Gothic"/>
                  <a:ea typeface="Nanum Gothic"/>
                  <a:cs typeface="Nanum Gothic"/>
                  <a:sym typeface="Nanum Gothic"/>
                </a:endParaRPr>
              </a:p>
            </p:txBody>
          </p:sp>
        </p:grpSp>
        <p:grpSp>
          <p:nvGrpSpPr>
            <p:cNvPr id="90" name="Google Shape;90;p15"/>
            <p:cNvGrpSpPr/>
            <p:nvPr/>
          </p:nvGrpSpPr>
          <p:grpSpPr>
            <a:xfrm>
              <a:off x="4156671" y="2881771"/>
              <a:ext cx="3729636" cy="461700"/>
              <a:chOff x="2964319" y="3564953"/>
              <a:chExt cx="3729636" cy="461700"/>
            </a:xfrm>
          </p:grpSpPr>
          <p:sp>
            <p:nvSpPr>
              <p:cNvPr id="91" name="Google Shape;91;p15"/>
              <p:cNvSpPr txBox="1"/>
              <p:nvPr/>
            </p:nvSpPr>
            <p:spPr>
              <a:xfrm>
                <a:off x="2964319" y="3580342"/>
                <a:ext cx="594000" cy="431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ko-KR" sz="2800" u="sng">
                    <a:solidFill>
                      <a:srgbClr val="42427A"/>
                    </a:solidFill>
                    <a:latin typeface="Nanum Gothic"/>
                    <a:ea typeface="Nanum Gothic"/>
                    <a:cs typeface="Nanum Gothic"/>
                    <a:sym typeface="Nanum Gothic"/>
                  </a:rPr>
                  <a:t>03</a:t>
                </a:r>
                <a:endParaRPr b="1" sz="2800" u="sng">
                  <a:solidFill>
                    <a:srgbClr val="42427A"/>
                  </a:solidFill>
                  <a:latin typeface="Nanum Gothic"/>
                  <a:ea typeface="Nanum Gothic"/>
                  <a:cs typeface="Nanum Gothic"/>
                  <a:sym typeface="Nanum Gothic"/>
                </a:endParaRPr>
              </a:p>
            </p:txBody>
          </p:sp>
          <p:sp>
            <p:nvSpPr>
              <p:cNvPr id="92" name="Google Shape;92;p15"/>
              <p:cNvSpPr txBox="1"/>
              <p:nvPr/>
            </p:nvSpPr>
            <p:spPr>
              <a:xfrm>
                <a:off x="3486355" y="3564953"/>
                <a:ext cx="3207600" cy="4617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Nanum Gothic"/>
                    <a:ea typeface="Nanum Gothic"/>
                    <a:cs typeface="Nanum Gothic"/>
                    <a:sym typeface="Nanum Gothic"/>
                  </a:rPr>
                  <a:t>수행절차 및 방법</a:t>
                </a:r>
                <a:endParaRPr b="1" sz="2400">
                  <a:solidFill>
                    <a:srgbClr val="262626"/>
                  </a:solidFill>
                  <a:latin typeface="Nanum Gothic"/>
                  <a:ea typeface="Nanum Gothic"/>
                  <a:cs typeface="Nanum Gothic"/>
                  <a:sym typeface="Nanum Gothic"/>
                </a:endParaRPr>
              </a:p>
            </p:txBody>
          </p:sp>
        </p:grpSp>
        <p:grpSp>
          <p:nvGrpSpPr>
            <p:cNvPr id="93" name="Google Shape;93;p15"/>
            <p:cNvGrpSpPr/>
            <p:nvPr/>
          </p:nvGrpSpPr>
          <p:grpSpPr>
            <a:xfrm>
              <a:off x="4156671" y="3495558"/>
              <a:ext cx="3729646" cy="461700"/>
              <a:chOff x="2964319" y="3564952"/>
              <a:chExt cx="3729646" cy="461700"/>
            </a:xfrm>
          </p:grpSpPr>
          <p:sp>
            <p:nvSpPr>
              <p:cNvPr id="94" name="Google Shape;94;p15"/>
              <p:cNvSpPr txBox="1"/>
              <p:nvPr/>
            </p:nvSpPr>
            <p:spPr>
              <a:xfrm>
                <a:off x="2964319" y="3580342"/>
                <a:ext cx="594000" cy="431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ko-KR" sz="2800" u="sng">
                    <a:solidFill>
                      <a:srgbClr val="42427A"/>
                    </a:solidFill>
                    <a:latin typeface="Nanum Gothic"/>
                    <a:ea typeface="Nanum Gothic"/>
                    <a:cs typeface="Nanum Gothic"/>
                    <a:sym typeface="Nanum Gothic"/>
                  </a:rPr>
                  <a:t>04</a:t>
                </a:r>
                <a:endParaRPr b="1" sz="2800" u="sng">
                  <a:solidFill>
                    <a:srgbClr val="42427A"/>
                  </a:solidFill>
                  <a:latin typeface="Nanum Gothic"/>
                  <a:ea typeface="Nanum Gothic"/>
                  <a:cs typeface="Nanum Gothic"/>
                  <a:sym typeface="Nanum Gothic"/>
                </a:endParaRPr>
              </a:p>
            </p:txBody>
          </p:sp>
          <p:sp>
            <p:nvSpPr>
              <p:cNvPr id="95" name="Google Shape;95;p15"/>
              <p:cNvSpPr txBox="1"/>
              <p:nvPr/>
            </p:nvSpPr>
            <p:spPr>
              <a:xfrm>
                <a:off x="3486365" y="3564952"/>
                <a:ext cx="3207600" cy="4617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Nanum Gothic"/>
                    <a:ea typeface="Nanum Gothic"/>
                    <a:cs typeface="Nanum Gothic"/>
                    <a:sym typeface="Nanum Gothic"/>
                  </a:rPr>
                  <a:t>수행결과 및 시연</a:t>
                </a:r>
                <a:endParaRPr b="1" sz="2400">
                  <a:solidFill>
                    <a:srgbClr val="262626"/>
                  </a:solidFill>
                  <a:latin typeface="Nanum Gothic"/>
                  <a:ea typeface="Nanum Gothic"/>
                  <a:cs typeface="Nanum Gothic"/>
                  <a:sym typeface="Nanum Gothic"/>
                </a:endParaRPr>
              </a:p>
            </p:txBody>
          </p:sp>
        </p:grpSp>
        <p:grpSp>
          <p:nvGrpSpPr>
            <p:cNvPr id="96" name="Google Shape;96;p15"/>
            <p:cNvGrpSpPr/>
            <p:nvPr/>
          </p:nvGrpSpPr>
          <p:grpSpPr>
            <a:xfrm>
              <a:off x="4156671" y="4109347"/>
              <a:ext cx="3729740" cy="461665"/>
              <a:chOff x="2964319" y="3564953"/>
              <a:chExt cx="3729740" cy="461665"/>
            </a:xfrm>
          </p:grpSpPr>
          <p:sp>
            <p:nvSpPr>
              <p:cNvPr id="97" name="Google Shape;97;p15"/>
              <p:cNvSpPr txBox="1"/>
              <p:nvPr/>
            </p:nvSpPr>
            <p:spPr>
              <a:xfrm>
                <a:off x="2964319" y="3580342"/>
                <a:ext cx="594000" cy="431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ko-KR" sz="2800" u="sng">
                    <a:solidFill>
                      <a:srgbClr val="42427A"/>
                    </a:solidFill>
                    <a:latin typeface="Nanum Gothic"/>
                    <a:ea typeface="Nanum Gothic"/>
                    <a:cs typeface="Nanum Gothic"/>
                    <a:sym typeface="Nanum Gothic"/>
                  </a:rPr>
                  <a:t>05</a:t>
                </a:r>
                <a:endParaRPr b="1" sz="2800" u="sng">
                  <a:solidFill>
                    <a:srgbClr val="42427A"/>
                  </a:solidFill>
                  <a:latin typeface="Nanum Gothic"/>
                  <a:ea typeface="Nanum Gothic"/>
                  <a:cs typeface="Nanum Gothic"/>
                  <a:sym typeface="Nanum Gothic"/>
                </a:endParaRPr>
              </a:p>
            </p:txBody>
          </p:sp>
          <p:sp>
            <p:nvSpPr>
              <p:cNvPr id="98" name="Google Shape;98;p15"/>
              <p:cNvSpPr txBox="1"/>
              <p:nvPr/>
            </p:nvSpPr>
            <p:spPr>
              <a:xfrm>
                <a:off x="3486355" y="3564953"/>
                <a:ext cx="3207704" cy="46166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Nanum Gothic"/>
                    <a:ea typeface="Nanum Gothic"/>
                    <a:cs typeface="Nanum Gothic"/>
                    <a:sym typeface="Nanum Gothic"/>
                  </a:rPr>
                  <a:t>느낀점</a:t>
                </a:r>
                <a:endParaRPr b="1" sz="2400">
                  <a:solidFill>
                    <a:srgbClr val="262626"/>
                  </a:solidFill>
                  <a:latin typeface="Nanum Gothic"/>
                  <a:ea typeface="Nanum Gothic"/>
                  <a:cs typeface="Nanum Gothic"/>
                  <a:sym typeface="Nanum Gothic"/>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3"/>
          <p:cNvSpPr txBox="1"/>
          <p:nvPr>
            <p:ph idx="4294967295" type="title"/>
          </p:nvPr>
        </p:nvSpPr>
        <p:spPr>
          <a:xfrm>
            <a:off x="0" y="3098100"/>
            <a:ext cx="9144000" cy="661800"/>
          </a:xfrm>
          <a:prstGeom prst="rect">
            <a:avLst/>
          </a:prstGeom>
        </p:spPr>
        <p:txBody>
          <a:bodyPr anchorCtr="0" anchor="ctr" bIns="45700" lIns="91425" spcFirstLastPara="1" rIns="91425" wrap="square" tIns="45700">
            <a:normAutofit/>
          </a:bodyPr>
          <a:lstStyle/>
          <a:p>
            <a:pPr indent="0" lvl="0" marL="0" rtl="0" algn="ctr">
              <a:lnSpc>
                <a:spcPct val="80000"/>
              </a:lnSpc>
              <a:spcBef>
                <a:spcPts val="0"/>
              </a:spcBef>
              <a:spcAft>
                <a:spcPts val="0"/>
              </a:spcAft>
              <a:buNone/>
            </a:pPr>
            <a:r>
              <a:rPr b="1" lang="ko-KR" sz="3030"/>
              <a:t>04. 수행결과 및 시연</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34"/>
          <p:cNvPicPr preferRelativeResize="0"/>
          <p:nvPr/>
        </p:nvPicPr>
        <p:blipFill rotWithShape="1">
          <a:blip r:embed="rId3">
            <a:alphaModFix/>
          </a:blip>
          <a:srcRect b="65134" l="17866" r="15741" t="0"/>
          <a:stretch/>
        </p:blipFill>
        <p:spPr>
          <a:xfrm>
            <a:off x="4900448" y="4598250"/>
            <a:ext cx="3665177" cy="1094700"/>
          </a:xfrm>
          <a:prstGeom prst="rect">
            <a:avLst/>
          </a:prstGeom>
          <a:noFill/>
          <a:ln>
            <a:noFill/>
          </a:ln>
        </p:spPr>
      </p:pic>
      <p:sp>
        <p:nvSpPr>
          <p:cNvPr id="388" name="Google Shape;388;p34"/>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sp>
        <p:nvSpPr>
          <p:cNvPr id="389" name="Google Shape;389;p34"/>
          <p:cNvSpPr txBox="1"/>
          <p:nvPr>
            <p:ph idx="1" type="body"/>
          </p:nvPr>
        </p:nvSpPr>
        <p:spPr>
          <a:xfrm>
            <a:off x="104550" y="821875"/>
            <a:ext cx="8858400" cy="45261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1. </a:t>
            </a:r>
            <a:r>
              <a:rPr b="1" lang="ko-KR" sz="2000"/>
              <a:t>Pilot Test</a:t>
            </a:r>
            <a:endParaRPr b="1" sz="20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rPr b="1" lang="ko-KR" sz="1500"/>
              <a:t>	(1) 실험 방법 : </a:t>
            </a:r>
            <a:r>
              <a:rPr lang="ko-KR" sz="1500"/>
              <a:t>AWS, Colab Pro 환경에서 입력 데이터(약 17GB) 처리 가능 여부 확인</a:t>
            </a:r>
            <a:endParaRPr sz="1500"/>
          </a:p>
          <a:p>
            <a:pPr indent="0" lvl="0" marL="0" rtl="0" algn="just">
              <a:lnSpc>
                <a:spcPct val="100000"/>
              </a:lnSpc>
              <a:spcBef>
                <a:spcPts val="0"/>
              </a:spcBef>
              <a:spcAft>
                <a:spcPts val="0"/>
              </a:spcAft>
              <a:buNone/>
            </a:pPr>
            <a:r>
              <a:rPr lang="ko-KR" sz="1500"/>
              <a:t>	</a:t>
            </a:r>
            <a:endParaRPr b="1" sz="1500"/>
          </a:p>
          <a:p>
            <a:pPr indent="457200" lvl="0" marL="0" rtl="0" algn="just">
              <a:lnSpc>
                <a:spcPct val="130000"/>
              </a:lnSpc>
              <a:spcBef>
                <a:spcPts val="0"/>
              </a:spcBef>
              <a:spcAft>
                <a:spcPts val="0"/>
              </a:spcAft>
              <a:buNone/>
            </a:pPr>
            <a:r>
              <a:rPr b="1" lang="ko-KR" sz="1500"/>
              <a:t>(2) 실험 결과 : AWS에서 제한적으로 처리 가능</a:t>
            </a:r>
            <a:endParaRPr b="1" sz="1500"/>
          </a:p>
          <a:p>
            <a:pPr indent="0" lvl="0" marL="1371600" rtl="0" algn="just">
              <a:lnSpc>
                <a:spcPct val="130000"/>
              </a:lnSpc>
              <a:spcBef>
                <a:spcPts val="0"/>
              </a:spcBef>
              <a:spcAft>
                <a:spcPts val="0"/>
              </a:spcAft>
              <a:buNone/>
            </a:pPr>
            <a:r>
              <a:rPr lang="ko-KR" sz="1500"/>
              <a:t>     (1) GPU ‘OOM(Out of Memory)’ 문제 발생</a:t>
            </a:r>
            <a:endParaRPr sz="1500"/>
          </a:p>
          <a:p>
            <a:pPr indent="0" lvl="0" marL="1371600" rtl="0" algn="just">
              <a:lnSpc>
                <a:spcPct val="130000"/>
              </a:lnSpc>
              <a:spcBef>
                <a:spcPts val="0"/>
              </a:spcBef>
              <a:spcAft>
                <a:spcPts val="0"/>
              </a:spcAft>
              <a:buNone/>
            </a:pPr>
            <a:r>
              <a:rPr lang="ko-KR" sz="1500"/>
              <a:t>     (2) ‘Kernel died’ 문제 발생</a:t>
            </a:r>
            <a:endParaRPr sz="1500"/>
          </a:p>
          <a:p>
            <a:pPr indent="0" lvl="0" marL="1371600" rtl="0" algn="just">
              <a:lnSpc>
                <a:spcPct val="130000"/>
              </a:lnSpc>
              <a:spcBef>
                <a:spcPts val="0"/>
              </a:spcBef>
              <a:spcAft>
                <a:spcPts val="0"/>
              </a:spcAft>
              <a:buNone/>
            </a:pPr>
            <a:r>
              <a:rPr lang="ko-KR" sz="1500"/>
              <a:t>     (3) 입력 데이터를 업로드하는데 1일 소요</a:t>
            </a:r>
            <a:endParaRPr sz="1500"/>
          </a:p>
          <a:p>
            <a:pPr indent="0" lvl="0" marL="0" rtl="0" algn="just">
              <a:lnSpc>
                <a:spcPct val="130000"/>
              </a:lnSpc>
              <a:spcBef>
                <a:spcPts val="0"/>
              </a:spcBef>
              <a:spcAft>
                <a:spcPts val="0"/>
              </a:spcAft>
              <a:buNone/>
            </a:pPr>
            <a:r>
              <a:t/>
            </a:r>
            <a:endParaRPr b="1" sz="1500"/>
          </a:p>
          <a:p>
            <a:pPr indent="0" lvl="0" marL="0" rtl="0" algn="just">
              <a:lnSpc>
                <a:spcPct val="130000"/>
              </a:lnSpc>
              <a:spcBef>
                <a:spcPts val="0"/>
              </a:spcBef>
              <a:spcAft>
                <a:spcPts val="0"/>
              </a:spcAft>
              <a:buNone/>
            </a:pPr>
            <a:r>
              <a:rPr b="1" lang="ko-KR" sz="1500"/>
              <a:t>	(3) 해결 방법 : </a:t>
            </a:r>
            <a:r>
              <a:rPr lang="ko-KR" sz="1500"/>
              <a:t>(1) </a:t>
            </a:r>
            <a:r>
              <a:rPr b="1" lang="ko-KR" sz="1500"/>
              <a:t>GPU 자원을 겹치지 않게 사용</a:t>
            </a:r>
            <a:r>
              <a:rPr lang="ko-KR" sz="1500"/>
              <a:t>(2~3명이 동시에 학습 불가)</a:t>
            </a:r>
            <a:endParaRPr sz="1500"/>
          </a:p>
          <a:p>
            <a:pPr indent="0" lvl="0" marL="0" rtl="0" algn="just">
              <a:lnSpc>
                <a:spcPct val="130000"/>
              </a:lnSpc>
              <a:spcBef>
                <a:spcPts val="0"/>
              </a:spcBef>
              <a:spcAft>
                <a:spcPts val="0"/>
              </a:spcAft>
              <a:buNone/>
            </a:pPr>
            <a:r>
              <a:rPr lang="ko-KR" sz="1500"/>
              <a:t>			      (2) </a:t>
            </a:r>
            <a:r>
              <a:rPr b="1" lang="ko-KR" sz="1500"/>
              <a:t>Batch Size 지정(최소 1)</a:t>
            </a:r>
            <a:endParaRPr b="1" sz="1500"/>
          </a:p>
          <a:p>
            <a:pPr indent="0" lvl="0" marL="0" rtl="0" algn="just">
              <a:lnSpc>
                <a:spcPct val="130000"/>
              </a:lnSpc>
              <a:spcBef>
                <a:spcPts val="0"/>
              </a:spcBef>
              <a:spcAft>
                <a:spcPts val="0"/>
              </a:spcAft>
              <a:buNone/>
            </a:pPr>
            <a:r>
              <a:rPr lang="ko-KR" sz="1500"/>
              <a:t>			      (3) 모델의 파라미터들을 적게(가볍게) 설정</a:t>
            </a:r>
            <a:endParaRPr sz="1500"/>
          </a:p>
        </p:txBody>
      </p:sp>
      <p:pic>
        <p:nvPicPr>
          <p:cNvPr id="390" name="Google Shape;390;p34"/>
          <p:cNvPicPr preferRelativeResize="0"/>
          <p:nvPr/>
        </p:nvPicPr>
        <p:blipFill rotWithShape="1">
          <a:blip r:embed="rId4">
            <a:alphaModFix/>
          </a:blip>
          <a:srcRect b="40901" l="0" r="0" t="3176"/>
          <a:stretch/>
        </p:blipFill>
        <p:spPr>
          <a:xfrm>
            <a:off x="548175" y="4600422"/>
            <a:ext cx="3806175" cy="1919850"/>
          </a:xfrm>
          <a:prstGeom prst="rect">
            <a:avLst/>
          </a:prstGeom>
          <a:noFill/>
          <a:ln>
            <a:noFill/>
          </a:ln>
        </p:spPr>
      </p:pic>
      <p:pic>
        <p:nvPicPr>
          <p:cNvPr id="391" name="Google Shape;391;p34"/>
          <p:cNvPicPr preferRelativeResize="0"/>
          <p:nvPr/>
        </p:nvPicPr>
        <p:blipFill>
          <a:blip r:embed="rId5">
            <a:alphaModFix/>
          </a:blip>
          <a:stretch>
            <a:fillRect/>
          </a:stretch>
        </p:blipFill>
        <p:spPr>
          <a:xfrm>
            <a:off x="2683175" y="5406433"/>
            <a:ext cx="5943599" cy="1133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5"/>
          <p:cNvSpPr txBox="1"/>
          <p:nvPr>
            <p:ph idx="1" type="body"/>
          </p:nvPr>
        </p:nvSpPr>
        <p:spPr>
          <a:xfrm>
            <a:off x="104550" y="821875"/>
            <a:ext cx="8858400" cy="52248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1100"/>
              <a:buFont typeface="Arial"/>
              <a:buNone/>
            </a:pPr>
            <a:r>
              <a:rPr b="1" lang="ko-KR" sz="2000"/>
              <a:t>2. 데이터 전처리</a:t>
            </a:r>
            <a:endParaRPr b="1" sz="2000"/>
          </a:p>
          <a:p>
            <a:pPr indent="0" lvl="0" marL="0" rtl="0" algn="just">
              <a:lnSpc>
                <a:spcPct val="100000"/>
              </a:lnSpc>
              <a:spcBef>
                <a:spcPts val="0"/>
              </a:spcBef>
              <a:spcAft>
                <a:spcPts val="0"/>
              </a:spcAft>
              <a:buClr>
                <a:schemeClr val="dk1"/>
              </a:buClr>
              <a:buSzPts val="1100"/>
              <a:buFont typeface="Arial"/>
              <a:buNone/>
            </a:pPr>
            <a:r>
              <a:t/>
            </a:r>
            <a:endParaRPr b="1" sz="2000"/>
          </a:p>
          <a:p>
            <a:pPr indent="0" lvl="0" marL="0" rtl="0" algn="just">
              <a:lnSpc>
                <a:spcPct val="100000"/>
              </a:lnSpc>
              <a:spcBef>
                <a:spcPts val="0"/>
              </a:spcBef>
              <a:spcAft>
                <a:spcPts val="0"/>
              </a:spcAft>
              <a:buClr>
                <a:schemeClr val="dk1"/>
              </a:buClr>
              <a:buSzPts val="1100"/>
              <a:buFont typeface="Arial"/>
              <a:buNone/>
            </a:pPr>
            <a:r>
              <a:t/>
            </a:r>
            <a:endParaRPr b="1" sz="2000"/>
          </a:p>
          <a:p>
            <a:pPr indent="0" lvl="0" marL="0" rtl="0" algn="just">
              <a:lnSpc>
                <a:spcPct val="100000"/>
              </a:lnSpc>
              <a:spcBef>
                <a:spcPts val="0"/>
              </a:spcBef>
              <a:spcAft>
                <a:spcPts val="0"/>
              </a:spcAft>
              <a:buClr>
                <a:schemeClr val="dk1"/>
              </a:buClr>
              <a:buSzPts val="1100"/>
              <a:buFont typeface="Arial"/>
              <a:buNone/>
            </a:pPr>
            <a:r>
              <a:t/>
            </a:r>
            <a:endParaRPr b="1" sz="2000"/>
          </a:p>
          <a:p>
            <a:pPr indent="-355600" lvl="0" marL="914400" rtl="0" algn="just">
              <a:lnSpc>
                <a:spcPct val="100000"/>
              </a:lnSpc>
              <a:spcBef>
                <a:spcPts val="0"/>
              </a:spcBef>
              <a:spcAft>
                <a:spcPts val="0"/>
              </a:spcAft>
              <a:buSzPts val="2000"/>
              <a:buAutoNum type="arabicParenR"/>
            </a:pPr>
            <a:r>
              <a:rPr b="1" lang="ko-KR" sz="2000"/>
              <a:t>Class Reduction</a:t>
            </a:r>
            <a:endParaRPr b="1" sz="2000"/>
          </a:p>
          <a:p>
            <a:pPr indent="0" lvl="0" marL="457200" rtl="0" algn="just">
              <a:lnSpc>
                <a:spcPct val="100000"/>
              </a:lnSpc>
              <a:spcBef>
                <a:spcPts val="0"/>
              </a:spcBef>
              <a:spcAft>
                <a:spcPts val="0"/>
              </a:spcAft>
              <a:buClr>
                <a:schemeClr val="dk1"/>
              </a:buClr>
              <a:buSzPts val="1100"/>
              <a:buFont typeface="Arial"/>
              <a:buNone/>
            </a:pPr>
            <a:r>
              <a:t/>
            </a:r>
            <a:endParaRPr b="1" sz="2000"/>
          </a:p>
          <a:p>
            <a:pPr indent="-355600" lvl="0" marL="914400" rtl="0" algn="just">
              <a:lnSpc>
                <a:spcPct val="100000"/>
              </a:lnSpc>
              <a:spcBef>
                <a:spcPts val="0"/>
              </a:spcBef>
              <a:spcAft>
                <a:spcPts val="0"/>
              </a:spcAft>
              <a:buSzPts val="2000"/>
              <a:buAutoNum type="arabicParenR"/>
            </a:pPr>
            <a:r>
              <a:rPr b="1" lang="ko-KR" sz="2000"/>
              <a:t>Normalization : </a:t>
            </a:r>
            <a:r>
              <a:rPr lang="ko-KR" sz="2000"/>
              <a:t>Z-score Normalization</a:t>
            </a:r>
            <a:endParaRPr sz="2000"/>
          </a:p>
          <a:p>
            <a:pPr indent="0" lvl="0" marL="457200" rtl="0" algn="just">
              <a:lnSpc>
                <a:spcPct val="100000"/>
              </a:lnSpc>
              <a:spcBef>
                <a:spcPts val="0"/>
              </a:spcBef>
              <a:spcAft>
                <a:spcPts val="0"/>
              </a:spcAft>
              <a:buClr>
                <a:schemeClr val="dk1"/>
              </a:buClr>
              <a:buSzPts val="1100"/>
              <a:buFont typeface="Arial"/>
              <a:buNone/>
            </a:pPr>
            <a:r>
              <a:t/>
            </a:r>
            <a:endParaRPr b="1" sz="2000"/>
          </a:p>
          <a:p>
            <a:pPr indent="-355600" lvl="0" marL="914400" rtl="0" algn="just">
              <a:lnSpc>
                <a:spcPct val="100000"/>
              </a:lnSpc>
              <a:spcBef>
                <a:spcPts val="0"/>
              </a:spcBef>
              <a:spcAft>
                <a:spcPts val="0"/>
              </a:spcAft>
              <a:buSzPts val="2000"/>
              <a:buAutoNum type="arabicParenR"/>
            </a:pPr>
            <a:r>
              <a:rPr b="1" lang="ko-KR" sz="2000"/>
              <a:t>Image Resize   : </a:t>
            </a:r>
            <a:r>
              <a:rPr lang="ko-KR" sz="2000"/>
              <a:t>(128, 128, 3) or (128, 128, 1)</a:t>
            </a:r>
            <a:endParaRPr sz="2000"/>
          </a:p>
          <a:p>
            <a:pPr indent="0" lvl="0" marL="914400" rtl="0" algn="just">
              <a:lnSpc>
                <a:spcPct val="100000"/>
              </a:lnSpc>
              <a:spcBef>
                <a:spcPts val="0"/>
              </a:spcBef>
              <a:spcAft>
                <a:spcPts val="0"/>
              </a:spcAft>
              <a:buClr>
                <a:schemeClr val="dk1"/>
              </a:buClr>
              <a:buSzPts val="1100"/>
              <a:buFont typeface="Arial"/>
              <a:buNone/>
            </a:pPr>
            <a:r>
              <a:t/>
            </a:r>
            <a:endParaRPr b="1" sz="2000"/>
          </a:p>
          <a:p>
            <a:pPr indent="-355600" lvl="0" marL="914400" rtl="0" algn="just">
              <a:lnSpc>
                <a:spcPct val="100000"/>
              </a:lnSpc>
              <a:spcBef>
                <a:spcPts val="0"/>
              </a:spcBef>
              <a:spcAft>
                <a:spcPts val="0"/>
              </a:spcAft>
              <a:buSzPts val="2000"/>
              <a:buAutoNum type="arabicParenR"/>
            </a:pPr>
            <a:r>
              <a:rPr b="1" lang="ko-KR" sz="2000"/>
              <a:t>Uniform Sampling : </a:t>
            </a:r>
            <a:r>
              <a:rPr lang="ko-KR" sz="2000"/>
              <a:t>Get 64 frames(5 set) from each video</a:t>
            </a:r>
            <a:endParaRPr sz="2000"/>
          </a:p>
          <a:p>
            <a:pPr indent="0" lvl="0" marL="457200" rtl="0" algn="just">
              <a:lnSpc>
                <a:spcPct val="100000"/>
              </a:lnSpc>
              <a:spcBef>
                <a:spcPts val="0"/>
              </a:spcBef>
              <a:spcAft>
                <a:spcPts val="0"/>
              </a:spcAft>
              <a:buClr>
                <a:schemeClr val="dk1"/>
              </a:buClr>
              <a:buSzPts val="1100"/>
              <a:buFont typeface="Arial"/>
              <a:buNone/>
            </a:pPr>
            <a:r>
              <a:t/>
            </a:r>
            <a:endParaRPr b="1" sz="2000"/>
          </a:p>
          <a:p>
            <a:pPr indent="-355600" lvl="0" marL="914400" rtl="0" algn="just">
              <a:lnSpc>
                <a:spcPct val="100000"/>
              </a:lnSpc>
              <a:spcBef>
                <a:spcPts val="0"/>
              </a:spcBef>
              <a:spcAft>
                <a:spcPts val="0"/>
              </a:spcAft>
              <a:buSzPts val="2000"/>
              <a:buAutoNum type="arabicParenR"/>
            </a:pPr>
            <a:r>
              <a:rPr b="1" lang="ko-KR" sz="2000"/>
              <a:t>Data Augmentation : </a:t>
            </a:r>
            <a:r>
              <a:rPr lang="ko-KR" sz="2000"/>
              <a:t>Flip Horizontal</a:t>
            </a:r>
            <a:endParaRPr sz="2000"/>
          </a:p>
          <a:p>
            <a:pPr indent="0" lvl="0" marL="457200" rtl="0" algn="just">
              <a:lnSpc>
                <a:spcPct val="100000"/>
              </a:lnSpc>
              <a:spcBef>
                <a:spcPts val="0"/>
              </a:spcBef>
              <a:spcAft>
                <a:spcPts val="0"/>
              </a:spcAft>
              <a:buClr>
                <a:schemeClr val="dk1"/>
              </a:buClr>
              <a:buSzPts val="1100"/>
              <a:buFont typeface="Arial"/>
              <a:buNone/>
            </a:pPr>
            <a:r>
              <a:t/>
            </a:r>
            <a:endParaRPr b="1" sz="2000"/>
          </a:p>
          <a:p>
            <a:pPr indent="-355600" lvl="0" marL="914400" rtl="0" algn="just">
              <a:lnSpc>
                <a:spcPct val="100000"/>
              </a:lnSpc>
              <a:spcBef>
                <a:spcPts val="0"/>
              </a:spcBef>
              <a:spcAft>
                <a:spcPts val="0"/>
              </a:spcAft>
              <a:buSzPts val="2000"/>
              <a:buAutoNum type="arabicParenR"/>
            </a:pPr>
            <a:r>
              <a:rPr b="1" lang="ko-KR" sz="2000"/>
              <a:t>Data Split : </a:t>
            </a:r>
            <a:r>
              <a:rPr lang="ko-KR" sz="2000"/>
              <a:t>Train set(70%) , Validation set(20%), Test set (10%)</a:t>
            </a:r>
            <a:endParaRPr sz="2000"/>
          </a:p>
          <a:p>
            <a:pPr indent="0" lvl="0" marL="0" rtl="0" algn="just">
              <a:lnSpc>
                <a:spcPct val="100000"/>
              </a:lnSpc>
              <a:spcBef>
                <a:spcPts val="0"/>
              </a:spcBef>
              <a:spcAft>
                <a:spcPts val="0"/>
              </a:spcAft>
              <a:buNone/>
            </a:pPr>
            <a:r>
              <a:t/>
            </a:r>
            <a:endParaRPr b="1" sz="2000"/>
          </a:p>
        </p:txBody>
      </p:sp>
      <p:sp>
        <p:nvSpPr>
          <p:cNvPr id="397" name="Google Shape;397;p35"/>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6"/>
          <p:cNvSpPr txBox="1"/>
          <p:nvPr>
            <p:ph idx="1" type="body"/>
          </p:nvPr>
        </p:nvSpPr>
        <p:spPr>
          <a:xfrm>
            <a:off x="104550" y="821875"/>
            <a:ext cx="8858400" cy="33924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2</a:t>
            </a:r>
            <a:r>
              <a:rPr b="1" lang="ko-KR" sz="2000"/>
              <a:t>. 데이터 전처리 </a:t>
            </a:r>
            <a:r>
              <a:rPr b="1" lang="ko-KR" sz="2000">
                <a:solidFill>
                  <a:srgbClr val="0000FF"/>
                </a:solidFill>
              </a:rPr>
              <a:t>- 데이터셋</a:t>
            </a:r>
            <a:endParaRPr b="1" sz="2000">
              <a:solidFill>
                <a:srgbClr val="0000FF"/>
              </a:solidFill>
            </a:endParaRPr>
          </a:p>
          <a:p>
            <a:pPr indent="0" lvl="0" marL="0" rtl="0" algn="just">
              <a:lnSpc>
                <a:spcPct val="100000"/>
              </a:lnSpc>
              <a:spcBef>
                <a:spcPts val="0"/>
              </a:spcBef>
              <a:spcAft>
                <a:spcPts val="0"/>
              </a:spcAft>
              <a:buNone/>
            </a:pPr>
            <a:r>
              <a:t/>
            </a:r>
            <a:endParaRPr b="1" sz="20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rPr b="1" lang="ko-KR" sz="1500"/>
              <a:t>                    :  University of Central Florida(UCF) - Crime </a:t>
            </a:r>
            <a:endParaRPr b="1" sz="1500"/>
          </a:p>
          <a:p>
            <a:pPr indent="0" lvl="0" marL="0" rtl="0" algn="just">
              <a:lnSpc>
                <a:spcPct val="100000"/>
              </a:lnSpc>
              <a:spcBef>
                <a:spcPts val="0"/>
              </a:spcBef>
              <a:spcAft>
                <a:spcPts val="0"/>
              </a:spcAft>
              <a:buNone/>
            </a:pPr>
            <a:r>
              <a:t/>
            </a:r>
            <a:endParaRPr sz="1500"/>
          </a:p>
          <a:p>
            <a:pPr indent="0" lvl="0" marL="0" rtl="0" algn="just">
              <a:lnSpc>
                <a:spcPct val="100000"/>
              </a:lnSpc>
              <a:spcBef>
                <a:spcPts val="0"/>
              </a:spcBef>
              <a:spcAft>
                <a:spcPts val="0"/>
              </a:spcAft>
              <a:buClr>
                <a:schemeClr val="dk1"/>
              </a:buClr>
              <a:buSzPts val="1100"/>
              <a:buFont typeface="Arial"/>
              <a:buNone/>
            </a:pPr>
            <a:r>
              <a:rPr lang="ko-KR" sz="1500"/>
              <a:t>                       </a:t>
            </a:r>
            <a:r>
              <a:rPr b="1" lang="ko-KR" sz="1500"/>
              <a:t>8가지 클래스(정상:1, 이상:7)로 분류된 550개 영상(.mp4)</a:t>
            </a:r>
            <a:endParaRPr b="1" sz="1500"/>
          </a:p>
          <a:p>
            <a:pPr indent="0" lvl="0" marL="0" rtl="0" algn="just">
              <a:lnSpc>
                <a:spcPct val="100000"/>
              </a:lnSpc>
              <a:spcBef>
                <a:spcPts val="0"/>
              </a:spcBef>
              <a:spcAft>
                <a:spcPts val="0"/>
              </a:spcAft>
              <a:buNone/>
            </a:pPr>
            <a:r>
              <a:t/>
            </a:r>
            <a:endParaRPr sz="1500"/>
          </a:p>
          <a:p>
            <a:pPr indent="0" lvl="0" marL="0" rtl="0" algn="just">
              <a:lnSpc>
                <a:spcPct val="100000"/>
              </a:lnSpc>
              <a:spcBef>
                <a:spcPts val="0"/>
              </a:spcBef>
              <a:spcAft>
                <a:spcPts val="0"/>
              </a:spcAft>
              <a:buNone/>
            </a:pPr>
            <a:r>
              <a:t/>
            </a:r>
            <a:endParaRPr b="1" sz="2000"/>
          </a:p>
        </p:txBody>
      </p:sp>
      <p:sp>
        <p:nvSpPr>
          <p:cNvPr id="403" name="Google Shape;403;p36"/>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sp>
        <p:nvSpPr>
          <p:cNvPr id="404" name="Google Shape;404;p36"/>
          <p:cNvSpPr txBox="1"/>
          <p:nvPr/>
        </p:nvSpPr>
        <p:spPr>
          <a:xfrm>
            <a:off x="4076100" y="6581100"/>
            <a:ext cx="50679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600"/>
              <a:t>https://www.kaggle.com/mission-ai/crimeucfdataset</a:t>
            </a:r>
            <a:endParaRPr sz="600"/>
          </a:p>
        </p:txBody>
      </p:sp>
      <p:pic>
        <p:nvPicPr>
          <p:cNvPr id="405" name="Google Shape;405;p36"/>
          <p:cNvPicPr preferRelativeResize="0"/>
          <p:nvPr/>
        </p:nvPicPr>
        <p:blipFill>
          <a:blip r:embed="rId3">
            <a:alphaModFix/>
          </a:blip>
          <a:stretch>
            <a:fillRect/>
          </a:stretch>
        </p:blipFill>
        <p:spPr>
          <a:xfrm>
            <a:off x="200690" y="1648278"/>
            <a:ext cx="1003709" cy="360000"/>
          </a:xfrm>
          <a:prstGeom prst="rect">
            <a:avLst/>
          </a:prstGeom>
          <a:noFill/>
          <a:ln>
            <a:noFill/>
          </a:ln>
        </p:spPr>
      </p:pic>
      <p:pic>
        <p:nvPicPr>
          <p:cNvPr id="406" name="Google Shape;406;p36" title="Points scored"/>
          <p:cNvPicPr preferRelativeResize="0"/>
          <p:nvPr/>
        </p:nvPicPr>
        <p:blipFill>
          <a:blip r:embed="rId4">
            <a:alphaModFix/>
          </a:blip>
          <a:stretch>
            <a:fillRect/>
          </a:stretch>
        </p:blipFill>
        <p:spPr>
          <a:xfrm>
            <a:off x="1371488" y="2801838"/>
            <a:ext cx="6018426" cy="3721375"/>
          </a:xfrm>
          <a:prstGeom prst="rect">
            <a:avLst/>
          </a:prstGeom>
          <a:noFill/>
          <a:ln>
            <a:noFill/>
          </a:ln>
        </p:spPr>
      </p:pic>
      <p:sp>
        <p:nvSpPr>
          <p:cNvPr id="407" name="Google Shape;407;p36"/>
          <p:cNvSpPr/>
          <p:nvPr/>
        </p:nvSpPr>
        <p:spPr>
          <a:xfrm>
            <a:off x="2862614" y="3335639"/>
            <a:ext cx="3023100" cy="3029400"/>
          </a:xfrm>
          <a:prstGeom prst="pie">
            <a:avLst>
              <a:gd fmla="val 471010" name="adj1"/>
              <a:gd fmla="val 16200000" name="adj2"/>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6"/>
          <p:cNvSpPr txBox="1"/>
          <p:nvPr/>
        </p:nvSpPr>
        <p:spPr>
          <a:xfrm>
            <a:off x="3322750" y="5022725"/>
            <a:ext cx="1003800" cy="548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ko-KR" sz="1100">
                <a:solidFill>
                  <a:srgbClr val="FFFF00"/>
                </a:solidFill>
                <a:latin typeface="Nanum Gothic"/>
                <a:ea typeface="Nanum Gothic"/>
                <a:cs typeface="Nanum Gothic"/>
                <a:sym typeface="Nanum Gothic"/>
              </a:rPr>
              <a:t>이상(400)</a:t>
            </a:r>
            <a:endParaRPr sz="1100">
              <a:solidFill>
                <a:srgbClr val="FFFF00"/>
              </a:solidFill>
              <a:latin typeface="Nanum Gothic"/>
              <a:ea typeface="Nanum Gothic"/>
              <a:cs typeface="Nanum Gothic"/>
              <a:sym typeface="Nanum Gothic"/>
            </a:endParaRPr>
          </a:p>
          <a:p>
            <a:pPr indent="0" lvl="0" marL="0" rtl="0" algn="r">
              <a:lnSpc>
                <a:spcPct val="115000"/>
              </a:lnSpc>
              <a:spcBef>
                <a:spcPts val="0"/>
              </a:spcBef>
              <a:spcAft>
                <a:spcPts val="0"/>
              </a:spcAft>
              <a:buNone/>
            </a:pPr>
            <a:r>
              <a:rPr lang="ko-KR" sz="1100">
                <a:solidFill>
                  <a:srgbClr val="FFFF00"/>
                </a:solidFill>
                <a:latin typeface="Nanum Gothic"/>
                <a:ea typeface="Nanum Gothic"/>
                <a:cs typeface="Nanum Gothic"/>
                <a:sym typeface="Nanum Gothic"/>
              </a:rPr>
              <a:t>72.7%</a:t>
            </a:r>
            <a:endParaRPr sz="1100">
              <a:solidFill>
                <a:srgbClr val="FFFF00"/>
              </a:solidFill>
              <a:latin typeface="Nanum Gothic"/>
              <a:ea typeface="Nanum Gothic"/>
              <a:cs typeface="Nanum Gothic"/>
              <a:sym typeface="Nanum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7"/>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sp>
        <p:nvSpPr>
          <p:cNvPr id="414" name="Google Shape;414;p37"/>
          <p:cNvSpPr txBox="1"/>
          <p:nvPr/>
        </p:nvSpPr>
        <p:spPr>
          <a:xfrm>
            <a:off x="4076100" y="6578852"/>
            <a:ext cx="50679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600"/>
              <a:t>범죄 발생 및 검거현황, 2017 ~ 2019, 경찰청 범죄 통계</a:t>
            </a:r>
            <a:endParaRPr sz="600"/>
          </a:p>
        </p:txBody>
      </p:sp>
      <p:grpSp>
        <p:nvGrpSpPr>
          <p:cNvPr id="415" name="Google Shape;415;p37"/>
          <p:cNvGrpSpPr/>
          <p:nvPr/>
        </p:nvGrpSpPr>
        <p:grpSpPr>
          <a:xfrm>
            <a:off x="0" y="1189033"/>
            <a:ext cx="9144003" cy="2545849"/>
            <a:chOff x="0" y="2257174"/>
            <a:chExt cx="9144003" cy="2545849"/>
          </a:xfrm>
        </p:grpSpPr>
        <p:pic>
          <p:nvPicPr>
            <p:cNvPr id="416" name="Google Shape;416;p37"/>
            <p:cNvPicPr preferRelativeResize="0"/>
            <p:nvPr/>
          </p:nvPicPr>
          <p:blipFill rotWithShape="1">
            <a:blip r:embed="rId3">
              <a:alphaModFix/>
            </a:blip>
            <a:srcRect b="27362" l="0" r="0" t="0"/>
            <a:stretch/>
          </p:blipFill>
          <p:spPr>
            <a:xfrm>
              <a:off x="0" y="2257174"/>
              <a:ext cx="9144003" cy="2545849"/>
            </a:xfrm>
            <a:prstGeom prst="rect">
              <a:avLst/>
            </a:prstGeom>
            <a:noFill/>
            <a:ln>
              <a:noFill/>
            </a:ln>
          </p:spPr>
        </p:pic>
        <p:sp>
          <p:nvSpPr>
            <p:cNvPr id="417" name="Google Shape;417;p37"/>
            <p:cNvSpPr/>
            <p:nvPr/>
          </p:nvSpPr>
          <p:spPr>
            <a:xfrm>
              <a:off x="753425" y="2686325"/>
              <a:ext cx="257700" cy="1416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7"/>
            <p:cNvSpPr/>
            <p:nvPr/>
          </p:nvSpPr>
          <p:spPr>
            <a:xfrm>
              <a:off x="7926949" y="3671550"/>
              <a:ext cx="171900" cy="1098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7"/>
            <p:cNvSpPr/>
            <p:nvPr/>
          </p:nvSpPr>
          <p:spPr>
            <a:xfrm>
              <a:off x="8983000" y="3613595"/>
              <a:ext cx="141600" cy="504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37"/>
          <p:cNvSpPr txBox="1"/>
          <p:nvPr>
            <p:ph idx="1" type="body"/>
          </p:nvPr>
        </p:nvSpPr>
        <p:spPr>
          <a:xfrm>
            <a:off x="104550" y="821875"/>
            <a:ext cx="8858400" cy="13782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rPr lang="ko-KR" sz="1500"/>
              <a:t>(1) </a:t>
            </a:r>
            <a:r>
              <a:rPr lang="ko-KR" sz="1500"/>
              <a:t>발생 빈도가 높은 범죄 : 절도, 폭행   (행위로 나타나는 범죄만 고려)</a:t>
            </a:r>
            <a:endParaRPr sz="1500"/>
          </a:p>
        </p:txBody>
      </p:sp>
      <p:grpSp>
        <p:nvGrpSpPr>
          <p:cNvPr id="421" name="Google Shape;421;p37"/>
          <p:cNvGrpSpPr/>
          <p:nvPr/>
        </p:nvGrpSpPr>
        <p:grpSpPr>
          <a:xfrm>
            <a:off x="104557" y="4230481"/>
            <a:ext cx="6292325" cy="2625259"/>
            <a:chOff x="288588" y="2536024"/>
            <a:chExt cx="8566815" cy="3609099"/>
          </a:xfrm>
        </p:grpSpPr>
        <p:pic>
          <p:nvPicPr>
            <p:cNvPr id="422" name="Google Shape;422;p37"/>
            <p:cNvPicPr preferRelativeResize="0"/>
            <p:nvPr/>
          </p:nvPicPr>
          <p:blipFill>
            <a:blip r:embed="rId4">
              <a:alphaModFix/>
            </a:blip>
            <a:stretch>
              <a:fillRect/>
            </a:stretch>
          </p:blipFill>
          <p:spPr>
            <a:xfrm>
              <a:off x="288588" y="2536024"/>
              <a:ext cx="8566815" cy="3609099"/>
            </a:xfrm>
            <a:prstGeom prst="rect">
              <a:avLst/>
            </a:prstGeom>
            <a:noFill/>
            <a:ln>
              <a:noFill/>
            </a:ln>
          </p:spPr>
        </p:pic>
        <p:sp>
          <p:nvSpPr>
            <p:cNvPr id="423" name="Google Shape;423;p37"/>
            <p:cNvSpPr/>
            <p:nvPr/>
          </p:nvSpPr>
          <p:spPr>
            <a:xfrm>
              <a:off x="817825" y="5763300"/>
              <a:ext cx="6600300" cy="161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37"/>
          <p:cNvSpPr txBox="1"/>
          <p:nvPr/>
        </p:nvSpPr>
        <p:spPr>
          <a:xfrm>
            <a:off x="104550" y="3915400"/>
            <a:ext cx="9039600" cy="4155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640"/>
              </a:spcBef>
              <a:spcAft>
                <a:spcPts val="0"/>
              </a:spcAft>
              <a:buNone/>
            </a:pPr>
            <a:r>
              <a:rPr lang="ko-KR" sz="1500">
                <a:solidFill>
                  <a:schemeClr val="dk1"/>
                </a:solidFill>
                <a:latin typeface="Nanum Gothic"/>
                <a:ea typeface="Nanum Gothic"/>
                <a:cs typeface="Nanum Gothic"/>
                <a:sym typeface="Nanum Gothic"/>
              </a:rPr>
              <a:t>(2) 발생 빈도가 높은 사고 : 화재</a:t>
            </a:r>
            <a:endParaRPr sz="1500">
              <a:solidFill>
                <a:schemeClr val="dk1"/>
              </a:solidFill>
              <a:latin typeface="Nanum Gothic"/>
              <a:ea typeface="Nanum Gothic"/>
              <a:cs typeface="Nanum Gothic"/>
              <a:sym typeface="Nanum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38" title="Points scored"/>
          <p:cNvPicPr preferRelativeResize="0"/>
          <p:nvPr/>
        </p:nvPicPr>
        <p:blipFill>
          <a:blip r:embed="rId3">
            <a:alphaModFix/>
          </a:blip>
          <a:stretch>
            <a:fillRect/>
          </a:stretch>
        </p:blipFill>
        <p:spPr>
          <a:xfrm>
            <a:off x="1656007" y="3243884"/>
            <a:ext cx="5832000" cy="3615840"/>
          </a:xfrm>
          <a:prstGeom prst="rect">
            <a:avLst/>
          </a:prstGeom>
          <a:noFill/>
          <a:ln>
            <a:noFill/>
          </a:ln>
        </p:spPr>
      </p:pic>
      <p:sp>
        <p:nvSpPr>
          <p:cNvPr id="430" name="Google Shape;430;p38"/>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sp>
        <p:nvSpPr>
          <p:cNvPr id="431" name="Google Shape;431;p38"/>
          <p:cNvSpPr/>
          <p:nvPr/>
        </p:nvSpPr>
        <p:spPr>
          <a:xfrm>
            <a:off x="1656005" y="6194444"/>
            <a:ext cx="1123200" cy="614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p:nvPr/>
        </p:nvSpPr>
        <p:spPr>
          <a:xfrm>
            <a:off x="1656005" y="4653869"/>
            <a:ext cx="1123200" cy="614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8"/>
          <p:cNvSpPr/>
          <p:nvPr/>
        </p:nvSpPr>
        <p:spPr>
          <a:xfrm>
            <a:off x="1656005" y="3658494"/>
            <a:ext cx="1123200" cy="614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8"/>
          <p:cNvSpPr/>
          <p:nvPr/>
        </p:nvSpPr>
        <p:spPr>
          <a:xfrm>
            <a:off x="6456280" y="4614969"/>
            <a:ext cx="1123200" cy="614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8"/>
          <p:cNvSpPr txBox="1"/>
          <p:nvPr/>
        </p:nvSpPr>
        <p:spPr>
          <a:xfrm>
            <a:off x="966025" y="3765750"/>
            <a:ext cx="6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a:solidFill>
                  <a:srgbClr val="FF0000"/>
                </a:solidFill>
                <a:latin typeface="Nanum Gothic"/>
                <a:ea typeface="Nanum Gothic"/>
                <a:cs typeface="Nanum Gothic"/>
                <a:sym typeface="Nanum Gothic"/>
              </a:rPr>
              <a:t>화재</a:t>
            </a:r>
            <a:endParaRPr>
              <a:solidFill>
                <a:srgbClr val="FF0000"/>
              </a:solidFill>
              <a:latin typeface="Nanum Gothic"/>
              <a:ea typeface="Nanum Gothic"/>
              <a:cs typeface="Nanum Gothic"/>
              <a:sym typeface="Nanum Gothic"/>
            </a:endParaRPr>
          </a:p>
        </p:txBody>
      </p:sp>
      <p:sp>
        <p:nvSpPr>
          <p:cNvPr id="436" name="Google Shape;436;p38"/>
          <p:cNvSpPr txBox="1"/>
          <p:nvPr/>
        </p:nvSpPr>
        <p:spPr>
          <a:xfrm>
            <a:off x="966025" y="4722225"/>
            <a:ext cx="6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a:solidFill>
                  <a:srgbClr val="FF0000"/>
                </a:solidFill>
                <a:latin typeface="Nanum Gothic"/>
                <a:ea typeface="Nanum Gothic"/>
                <a:cs typeface="Nanum Gothic"/>
                <a:sym typeface="Nanum Gothic"/>
              </a:rPr>
              <a:t>폭행</a:t>
            </a:r>
            <a:endParaRPr>
              <a:solidFill>
                <a:srgbClr val="FF0000"/>
              </a:solidFill>
              <a:latin typeface="Nanum Gothic"/>
              <a:ea typeface="Nanum Gothic"/>
              <a:cs typeface="Nanum Gothic"/>
              <a:sym typeface="Nanum Gothic"/>
            </a:endParaRPr>
          </a:p>
        </p:txBody>
      </p:sp>
      <p:sp>
        <p:nvSpPr>
          <p:cNvPr id="437" name="Google Shape;437;p38"/>
          <p:cNvSpPr txBox="1"/>
          <p:nvPr/>
        </p:nvSpPr>
        <p:spPr>
          <a:xfrm>
            <a:off x="966025" y="6301700"/>
            <a:ext cx="651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a:solidFill>
                  <a:srgbClr val="FF0000"/>
                </a:solidFill>
                <a:latin typeface="Nanum Gothic"/>
                <a:ea typeface="Nanum Gothic"/>
                <a:cs typeface="Nanum Gothic"/>
                <a:sym typeface="Nanum Gothic"/>
              </a:rPr>
              <a:t>절도</a:t>
            </a:r>
            <a:endParaRPr>
              <a:solidFill>
                <a:srgbClr val="FF0000"/>
              </a:solidFill>
              <a:latin typeface="Nanum Gothic"/>
              <a:ea typeface="Nanum Gothic"/>
              <a:cs typeface="Nanum Gothic"/>
              <a:sym typeface="Nanum Gothic"/>
            </a:endParaRPr>
          </a:p>
        </p:txBody>
      </p:sp>
      <p:sp>
        <p:nvSpPr>
          <p:cNvPr id="438" name="Google Shape;438;p38"/>
          <p:cNvSpPr txBox="1"/>
          <p:nvPr/>
        </p:nvSpPr>
        <p:spPr>
          <a:xfrm>
            <a:off x="7784500" y="4722225"/>
            <a:ext cx="65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solidFill>
                  <a:srgbClr val="FF0000"/>
                </a:solidFill>
                <a:latin typeface="Nanum Gothic"/>
                <a:ea typeface="Nanum Gothic"/>
                <a:cs typeface="Nanum Gothic"/>
                <a:sym typeface="Nanum Gothic"/>
              </a:rPr>
              <a:t>정상</a:t>
            </a:r>
            <a:endParaRPr>
              <a:solidFill>
                <a:srgbClr val="FF0000"/>
              </a:solidFill>
              <a:latin typeface="Nanum Gothic"/>
              <a:ea typeface="Nanum Gothic"/>
              <a:cs typeface="Nanum Gothic"/>
              <a:sym typeface="Nanum Gothic"/>
            </a:endParaRPr>
          </a:p>
        </p:txBody>
      </p:sp>
      <p:sp>
        <p:nvSpPr>
          <p:cNvPr id="439" name="Google Shape;439;p38"/>
          <p:cNvSpPr txBox="1"/>
          <p:nvPr>
            <p:ph idx="1" type="body"/>
          </p:nvPr>
        </p:nvSpPr>
        <p:spPr>
          <a:xfrm>
            <a:off x="104550" y="821875"/>
            <a:ext cx="8858400" cy="45261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1100"/>
              <a:buFont typeface="Arial"/>
              <a:buNone/>
            </a:pPr>
            <a:r>
              <a:rPr b="1" lang="ko-KR" sz="2000"/>
              <a:t>2.</a:t>
            </a:r>
            <a:r>
              <a:rPr b="1" lang="ko-KR" sz="2000"/>
              <a:t> 데이터 전처리</a:t>
            </a:r>
            <a:r>
              <a:rPr b="1" lang="ko-KR" sz="2000">
                <a:solidFill>
                  <a:srgbClr val="0000FF"/>
                </a:solidFill>
              </a:rPr>
              <a:t> - 데이터셋</a:t>
            </a:r>
            <a:endParaRPr b="1" sz="2000">
              <a:solidFill>
                <a:srgbClr val="0000FF"/>
              </a:solidFill>
            </a:endParaRPr>
          </a:p>
          <a:p>
            <a:pPr indent="0" lvl="0" marL="0" rtl="0" algn="l">
              <a:spcBef>
                <a:spcPts val="640"/>
              </a:spcBef>
              <a:spcAft>
                <a:spcPts val="0"/>
              </a:spcAft>
              <a:buNone/>
            </a:pPr>
            <a:r>
              <a:rPr b="1" lang="ko-KR" sz="300"/>
              <a:t>	</a:t>
            </a:r>
            <a:endParaRPr b="1" sz="300"/>
          </a:p>
          <a:p>
            <a:pPr indent="457200" lvl="0" marL="0" rtl="0" algn="l">
              <a:spcBef>
                <a:spcPts val="640"/>
              </a:spcBef>
              <a:spcAft>
                <a:spcPts val="0"/>
              </a:spcAft>
              <a:buNone/>
            </a:pPr>
            <a:r>
              <a:rPr lang="ko-KR" sz="1300"/>
              <a:t>범죄 및 사고 데이터 분석을 통해 클래스를 재가공하여 </a:t>
            </a:r>
            <a:r>
              <a:rPr b="1" lang="ko-KR" sz="1300"/>
              <a:t>모델의 효용성과 분류 성능을 높임</a:t>
            </a:r>
            <a:endParaRPr b="1" sz="1300"/>
          </a:p>
          <a:p>
            <a:pPr indent="0" lvl="0" marL="0" rtl="0" algn="l">
              <a:spcBef>
                <a:spcPts val="640"/>
              </a:spcBef>
              <a:spcAft>
                <a:spcPts val="0"/>
              </a:spcAft>
              <a:buNone/>
            </a:pPr>
            <a:r>
              <a:t/>
            </a:r>
            <a:endParaRPr b="1" sz="300"/>
          </a:p>
          <a:p>
            <a:pPr indent="0" lvl="0" marL="457200" rtl="0" algn="l">
              <a:spcBef>
                <a:spcPts val="640"/>
              </a:spcBef>
              <a:spcAft>
                <a:spcPts val="0"/>
              </a:spcAft>
              <a:buNone/>
            </a:pPr>
            <a:r>
              <a:rPr b="1" lang="ko-KR" sz="1300"/>
              <a:t>(1) 발생 빈도가 높은 범죄 및 사고를 상위 집합으로 정의 : </a:t>
            </a:r>
            <a:r>
              <a:rPr lang="ko-KR" sz="1300"/>
              <a:t>절도, 폭행, 화재</a:t>
            </a:r>
            <a:endParaRPr sz="1300"/>
          </a:p>
          <a:p>
            <a:pPr indent="0" lvl="0" marL="457200" rtl="0" algn="l">
              <a:spcBef>
                <a:spcPts val="640"/>
              </a:spcBef>
              <a:spcAft>
                <a:spcPts val="0"/>
              </a:spcAft>
              <a:buNone/>
            </a:pPr>
            <a:r>
              <a:rPr b="1" lang="ko-KR" sz="1300"/>
              <a:t>(2) 유사 행동 그룹화 : </a:t>
            </a:r>
            <a:r>
              <a:rPr lang="ko-KR" sz="1300"/>
              <a:t>폭행, 싸움, 학대 (물리적 행위)</a:t>
            </a:r>
            <a:endParaRPr sz="1300"/>
          </a:p>
          <a:p>
            <a:pPr indent="0" lvl="0" marL="457200" rtl="0" algn="l">
              <a:spcBef>
                <a:spcPts val="640"/>
              </a:spcBef>
              <a:spcAft>
                <a:spcPts val="0"/>
              </a:spcAft>
              <a:buNone/>
            </a:pPr>
            <a:r>
              <a:rPr b="1" lang="ko-KR" sz="1300"/>
              <a:t>(3) 인과 관계 분석 : </a:t>
            </a:r>
            <a:r>
              <a:rPr lang="ko-KR" sz="1300"/>
              <a:t>방화, 폭발 → 화재</a:t>
            </a:r>
            <a:endParaRPr sz="1300"/>
          </a:p>
          <a:p>
            <a:pPr indent="0" lvl="0" marL="457200" rtl="0" algn="l">
              <a:spcBef>
                <a:spcPts val="640"/>
              </a:spcBef>
              <a:spcAft>
                <a:spcPts val="0"/>
              </a:spcAft>
              <a:buNone/>
            </a:pPr>
            <a:r>
              <a:rPr b="1" lang="ko-KR" sz="1300"/>
              <a:t>(4) 관련성 없는 클래스 삭제 :</a:t>
            </a:r>
            <a:r>
              <a:rPr lang="ko-KR" sz="1300"/>
              <a:t> 체포</a:t>
            </a:r>
            <a:endParaRPr sz="13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cxnSp>
        <p:nvCxnSpPr>
          <p:cNvPr id="444" name="Google Shape;444;p39"/>
          <p:cNvCxnSpPr/>
          <p:nvPr/>
        </p:nvCxnSpPr>
        <p:spPr>
          <a:xfrm flipH="1">
            <a:off x="560125" y="4655725"/>
            <a:ext cx="1339500" cy="708300"/>
          </a:xfrm>
          <a:prstGeom prst="straightConnector1">
            <a:avLst/>
          </a:prstGeom>
          <a:noFill/>
          <a:ln cap="flat" cmpd="sng" w="9525">
            <a:solidFill>
              <a:schemeClr val="dk2"/>
            </a:solidFill>
            <a:prstDash val="solid"/>
            <a:round/>
            <a:headEnd len="med" w="med" type="none"/>
            <a:tailEnd len="med" w="med" type="none"/>
          </a:ln>
        </p:spPr>
      </p:cxnSp>
      <p:sp>
        <p:nvSpPr>
          <p:cNvPr id="445" name="Google Shape;445;p39"/>
          <p:cNvSpPr txBox="1"/>
          <p:nvPr>
            <p:ph idx="1" type="body"/>
          </p:nvPr>
        </p:nvSpPr>
        <p:spPr>
          <a:xfrm>
            <a:off x="104550" y="821875"/>
            <a:ext cx="8858400" cy="55209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1100"/>
              <a:buFont typeface="Arial"/>
              <a:buNone/>
            </a:pPr>
            <a:r>
              <a:rPr b="1" lang="ko-KR" sz="2000"/>
              <a:t>2</a:t>
            </a:r>
            <a:r>
              <a:rPr b="1" lang="ko-KR" sz="2000"/>
              <a:t>. 데이터 전처리 </a:t>
            </a:r>
            <a:r>
              <a:rPr b="1" lang="ko-KR" sz="2000">
                <a:solidFill>
                  <a:srgbClr val="0000FF"/>
                </a:solidFill>
              </a:rPr>
              <a:t>- Uniform Sampling</a:t>
            </a:r>
            <a:endParaRPr b="1" sz="2000"/>
          </a:p>
          <a:p>
            <a:pPr indent="0" lvl="0" marL="0" rtl="0" algn="just">
              <a:lnSpc>
                <a:spcPct val="100000"/>
              </a:lnSpc>
              <a:spcBef>
                <a:spcPts val="0"/>
              </a:spcBef>
              <a:spcAft>
                <a:spcPts val="0"/>
              </a:spcAft>
              <a:buClr>
                <a:schemeClr val="dk1"/>
              </a:buClr>
              <a:buSzPts val="1100"/>
              <a:buFont typeface="Arial"/>
              <a:buNone/>
            </a:pPr>
            <a:r>
              <a:t/>
            </a:r>
            <a:endParaRPr b="1" sz="2000"/>
          </a:p>
          <a:p>
            <a:pPr indent="0" lvl="0" marL="114300" marR="114300" rtl="0" algn="l">
              <a:lnSpc>
                <a:spcPct val="130769"/>
              </a:lnSpc>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rtl="0" algn="just">
              <a:lnSpc>
                <a:spcPct val="100000"/>
              </a:lnSpc>
              <a:spcBef>
                <a:spcPts val="0"/>
              </a:spcBef>
              <a:spcAft>
                <a:spcPts val="0"/>
              </a:spcAft>
              <a:buClr>
                <a:schemeClr val="dk1"/>
              </a:buClr>
              <a:buSzPts val="1100"/>
              <a:buFont typeface="Arial"/>
              <a:buNone/>
            </a:pPr>
            <a:r>
              <a:t/>
            </a:r>
            <a:endParaRPr b="1" sz="2000"/>
          </a:p>
          <a:p>
            <a:pPr indent="0" lvl="0" marL="0" rtl="0" algn="just">
              <a:lnSpc>
                <a:spcPct val="100000"/>
              </a:lnSpc>
              <a:spcBef>
                <a:spcPts val="0"/>
              </a:spcBef>
              <a:spcAft>
                <a:spcPts val="0"/>
              </a:spcAft>
              <a:buNone/>
            </a:pPr>
            <a:r>
              <a:t/>
            </a:r>
            <a:endParaRPr b="1" sz="2000"/>
          </a:p>
        </p:txBody>
      </p:sp>
      <p:sp>
        <p:nvSpPr>
          <p:cNvPr id="446" name="Google Shape;446;p39"/>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pic>
        <p:nvPicPr>
          <p:cNvPr id="447" name="Google Shape;447;p39"/>
          <p:cNvPicPr preferRelativeResize="0"/>
          <p:nvPr/>
        </p:nvPicPr>
        <p:blipFill>
          <a:blip r:embed="rId3">
            <a:alphaModFix/>
          </a:blip>
          <a:stretch>
            <a:fillRect/>
          </a:stretch>
        </p:blipFill>
        <p:spPr>
          <a:xfrm>
            <a:off x="515150" y="3646463"/>
            <a:ext cx="7963426" cy="1005200"/>
          </a:xfrm>
          <a:prstGeom prst="rect">
            <a:avLst/>
          </a:prstGeom>
          <a:noFill/>
          <a:ln>
            <a:noFill/>
          </a:ln>
        </p:spPr>
      </p:pic>
      <p:pic>
        <p:nvPicPr>
          <p:cNvPr id="448" name="Google Shape;448;p39"/>
          <p:cNvPicPr preferRelativeResize="0"/>
          <p:nvPr/>
        </p:nvPicPr>
        <p:blipFill>
          <a:blip r:embed="rId4">
            <a:alphaModFix/>
          </a:blip>
          <a:stretch>
            <a:fillRect/>
          </a:stretch>
        </p:blipFill>
        <p:spPr>
          <a:xfrm>
            <a:off x="547350" y="5361925"/>
            <a:ext cx="7899023" cy="1354900"/>
          </a:xfrm>
          <a:prstGeom prst="rect">
            <a:avLst/>
          </a:prstGeom>
          <a:noFill/>
          <a:ln>
            <a:noFill/>
          </a:ln>
        </p:spPr>
      </p:pic>
      <p:sp>
        <p:nvSpPr>
          <p:cNvPr id="449" name="Google Shape;449;p39"/>
          <p:cNvSpPr txBox="1"/>
          <p:nvPr/>
        </p:nvSpPr>
        <p:spPr>
          <a:xfrm>
            <a:off x="2318175" y="1954038"/>
            <a:ext cx="576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a:latin typeface="Nanum Gothic"/>
                <a:ea typeface="Nanum Gothic"/>
                <a:cs typeface="Nanum Gothic"/>
                <a:sym typeface="Nanum Gothic"/>
              </a:rPr>
              <a:t>Video Frames : 1024    -&gt; Extract 64 Frames for each Videos</a:t>
            </a:r>
            <a:endParaRPr b="1">
              <a:latin typeface="Nanum Gothic"/>
              <a:ea typeface="Nanum Gothic"/>
              <a:cs typeface="Nanum Gothic"/>
              <a:sym typeface="Nanum Gothic"/>
            </a:endParaRPr>
          </a:p>
        </p:txBody>
      </p:sp>
      <p:cxnSp>
        <p:nvCxnSpPr>
          <p:cNvPr id="450" name="Google Shape;450;p39"/>
          <p:cNvCxnSpPr/>
          <p:nvPr/>
        </p:nvCxnSpPr>
        <p:spPr>
          <a:xfrm>
            <a:off x="2174650" y="2520725"/>
            <a:ext cx="933600" cy="644100"/>
          </a:xfrm>
          <a:prstGeom prst="straightConnector1">
            <a:avLst/>
          </a:prstGeom>
          <a:noFill/>
          <a:ln cap="flat" cmpd="sng" w="9525">
            <a:solidFill>
              <a:schemeClr val="dk2"/>
            </a:solidFill>
            <a:prstDash val="solid"/>
            <a:round/>
            <a:headEnd len="med" w="med" type="none"/>
            <a:tailEnd len="med" w="med" type="triangle"/>
          </a:ln>
        </p:spPr>
      </p:cxnSp>
      <p:sp>
        <p:nvSpPr>
          <p:cNvPr id="451" name="Google Shape;451;p39"/>
          <p:cNvSpPr txBox="1"/>
          <p:nvPr/>
        </p:nvSpPr>
        <p:spPr>
          <a:xfrm>
            <a:off x="3223488" y="3164825"/>
            <a:ext cx="269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Nanum Gothic"/>
                <a:ea typeface="Nanum Gothic"/>
                <a:cs typeface="Nanum Gothic"/>
                <a:sym typeface="Nanum Gothic"/>
              </a:rPr>
              <a:t>64 Frames from </a:t>
            </a:r>
            <a:r>
              <a:rPr b="1" lang="ko-KR">
                <a:latin typeface="Nanum Gothic"/>
                <a:ea typeface="Nanum Gothic"/>
                <a:cs typeface="Nanum Gothic"/>
                <a:sym typeface="Nanum Gothic"/>
              </a:rPr>
              <a:t>0% to 100%</a:t>
            </a:r>
            <a:endParaRPr b="1">
              <a:latin typeface="Nanum Gothic"/>
              <a:ea typeface="Nanum Gothic"/>
              <a:cs typeface="Nanum Gothic"/>
              <a:sym typeface="Nanum Gothic"/>
            </a:endParaRPr>
          </a:p>
        </p:txBody>
      </p:sp>
      <p:sp>
        <p:nvSpPr>
          <p:cNvPr id="452" name="Google Shape;452;p39"/>
          <p:cNvSpPr txBox="1"/>
          <p:nvPr/>
        </p:nvSpPr>
        <p:spPr>
          <a:xfrm>
            <a:off x="3248675" y="4921000"/>
            <a:ext cx="27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Nanum Gothic"/>
                <a:ea typeface="Nanum Gothic"/>
                <a:cs typeface="Nanum Gothic"/>
                <a:sym typeface="Nanum Gothic"/>
              </a:rPr>
              <a:t>64 Frames from </a:t>
            </a:r>
            <a:r>
              <a:rPr b="1" lang="ko-KR">
                <a:latin typeface="Nanum Gothic"/>
                <a:ea typeface="Nanum Gothic"/>
                <a:cs typeface="Nanum Gothic"/>
                <a:sym typeface="Nanum Gothic"/>
              </a:rPr>
              <a:t>20% to 80%</a:t>
            </a:r>
            <a:endParaRPr b="1">
              <a:latin typeface="Nanum Gothic"/>
              <a:ea typeface="Nanum Gothic"/>
              <a:cs typeface="Nanum Gothic"/>
              <a:sym typeface="Nanum Gothic"/>
            </a:endParaRPr>
          </a:p>
        </p:txBody>
      </p:sp>
      <p:sp>
        <p:nvSpPr>
          <p:cNvPr id="453" name="Google Shape;453;p39"/>
          <p:cNvSpPr txBox="1"/>
          <p:nvPr/>
        </p:nvSpPr>
        <p:spPr>
          <a:xfrm>
            <a:off x="418575" y="3563150"/>
            <a:ext cx="1352400" cy="1277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sp>
        <p:nvSpPr>
          <p:cNvPr id="454" name="Google Shape;454;p39"/>
          <p:cNvSpPr txBox="1"/>
          <p:nvPr/>
        </p:nvSpPr>
        <p:spPr>
          <a:xfrm>
            <a:off x="4353060" y="4024650"/>
            <a:ext cx="18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800">
                <a:latin typeface="Nanum Gothic"/>
                <a:ea typeface="Nanum Gothic"/>
                <a:cs typeface="Nanum Gothic"/>
                <a:sym typeface="Nanum Gothic"/>
              </a:rPr>
              <a:t>⃛</a:t>
            </a:r>
            <a:endParaRPr b="1" sz="1800">
              <a:latin typeface="Nanum Gothic"/>
              <a:ea typeface="Nanum Gothic"/>
              <a:cs typeface="Nanum Gothic"/>
              <a:sym typeface="Nanum Gothic"/>
            </a:endParaRPr>
          </a:p>
        </p:txBody>
      </p:sp>
      <p:sp>
        <p:nvSpPr>
          <p:cNvPr id="455" name="Google Shape;455;p39"/>
          <p:cNvSpPr txBox="1"/>
          <p:nvPr/>
        </p:nvSpPr>
        <p:spPr>
          <a:xfrm>
            <a:off x="4340171" y="5925360"/>
            <a:ext cx="18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800">
                <a:latin typeface="Nanum Gothic"/>
                <a:ea typeface="Nanum Gothic"/>
                <a:cs typeface="Nanum Gothic"/>
                <a:sym typeface="Nanum Gothic"/>
              </a:rPr>
              <a:t>⃛</a:t>
            </a:r>
            <a:endParaRPr b="1" sz="1800">
              <a:latin typeface="Nanum Gothic"/>
              <a:ea typeface="Nanum Gothic"/>
              <a:cs typeface="Nanum Gothic"/>
              <a:sym typeface="Nanum Gothic"/>
            </a:endParaRPr>
          </a:p>
        </p:txBody>
      </p:sp>
      <p:cxnSp>
        <p:nvCxnSpPr>
          <p:cNvPr id="456" name="Google Shape;456;p39"/>
          <p:cNvCxnSpPr/>
          <p:nvPr/>
        </p:nvCxnSpPr>
        <p:spPr>
          <a:xfrm>
            <a:off x="7106975" y="4655725"/>
            <a:ext cx="1315800" cy="702000"/>
          </a:xfrm>
          <a:prstGeom prst="straightConnector1">
            <a:avLst/>
          </a:prstGeom>
          <a:noFill/>
          <a:ln cap="flat" cmpd="sng" w="9525">
            <a:solidFill>
              <a:schemeClr val="dk2"/>
            </a:solidFill>
            <a:prstDash val="solid"/>
            <a:round/>
            <a:headEnd len="med" w="med" type="none"/>
            <a:tailEnd len="med" w="med" type="none"/>
          </a:ln>
        </p:spPr>
      </p:cxnSp>
      <p:sp>
        <p:nvSpPr>
          <p:cNvPr id="457" name="Google Shape;457;p39"/>
          <p:cNvSpPr txBox="1"/>
          <p:nvPr/>
        </p:nvSpPr>
        <p:spPr>
          <a:xfrm>
            <a:off x="7203600" y="3543723"/>
            <a:ext cx="1352400" cy="1262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anum Gothic"/>
              <a:ea typeface="Nanum Gothic"/>
              <a:cs typeface="Nanum Gothic"/>
              <a:sym typeface="Nanum Gothic"/>
            </a:endParaRPr>
          </a:p>
          <a:p>
            <a:pPr indent="0" lvl="0" marL="0" rtl="0" algn="l">
              <a:spcBef>
                <a:spcPts val="0"/>
              </a:spcBef>
              <a:spcAft>
                <a:spcPts val="0"/>
              </a:spcAft>
              <a:buNone/>
            </a:pPr>
            <a:r>
              <a:t/>
            </a:r>
            <a:endParaRPr>
              <a:latin typeface="Nanum Gothic"/>
              <a:ea typeface="Nanum Gothic"/>
              <a:cs typeface="Nanum Gothic"/>
              <a:sym typeface="Nanum Gothic"/>
            </a:endParaRPr>
          </a:p>
          <a:p>
            <a:pPr indent="0" lvl="0" marL="0" rtl="0" algn="l">
              <a:spcBef>
                <a:spcPts val="0"/>
              </a:spcBef>
              <a:spcAft>
                <a:spcPts val="0"/>
              </a:spcAft>
              <a:buNone/>
            </a:pPr>
            <a:r>
              <a:t/>
            </a:r>
            <a:endParaRPr>
              <a:latin typeface="Nanum Gothic"/>
              <a:ea typeface="Nanum Gothic"/>
              <a:cs typeface="Nanum Gothic"/>
              <a:sym typeface="Nanum Gothic"/>
            </a:endParaRPr>
          </a:p>
          <a:p>
            <a:pPr indent="0" lvl="0" marL="0" rtl="0" algn="l">
              <a:spcBef>
                <a:spcPts val="0"/>
              </a:spcBef>
              <a:spcAft>
                <a:spcPts val="0"/>
              </a:spcAft>
              <a:buNone/>
            </a:pPr>
            <a:r>
              <a:t/>
            </a:r>
            <a:endParaRPr>
              <a:latin typeface="Nanum Gothic"/>
              <a:ea typeface="Nanum Gothic"/>
              <a:cs typeface="Nanum Gothic"/>
              <a:sym typeface="Nanum Gothic"/>
            </a:endParaRPr>
          </a:p>
          <a:p>
            <a:pPr indent="0" lvl="0" marL="0" rtl="0" algn="l">
              <a:spcBef>
                <a:spcPts val="0"/>
              </a:spcBef>
              <a:spcAft>
                <a:spcPts val="0"/>
              </a:spcAft>
              <a:buNone/>
            </a:pPr>
            <a:r>
              <a:t/>
            </a:r>
            <a:endParaRPr>
              <a:latin typeface="Nanum Gothic"/>
              <a:ea typeface="Nanum Gothic"/>
              <a:cs typeface="Nanum Gothic"/>
              <a:sym typeface="Nanum Gothic"/>
            </a:endParaRPr>
          </a:p>
        </p:txBody>
      </p:sp>
      <p:pic>
        <p:nvPicPr>
          <p:cNvPr id="458" name="Google Shape;458;p39" title="Fighting023_x264.mp4">
            <a:hlinkClick r:id="rId5"/>
          </p:cNvPr>
          <p:cNvPicPr preferRelativeResize="0"/>
          <p:nvPr/>
        </p:nvPicPr>
        <p:blipFill>
          <a:blip r:embed="rId6">
            <a:alphaModFix/>
          </a:blip>
          <a:stretch>
            <a:fillRect/>
          </a:stretch>
        </p:blipFill>
        <p:spPr>
          <a:xfrm>
            <a:off x="547350" y="1656875"/>
            <a:ext cx="1575700" cy="1181775"/>
          </a:xfrm>
          <a:prstGeom prst="rect">
            <a:avLst/>
          </a:prstGeom>
          <a:noFill/>
          <a:ln>
            <a:noFill/>
          </a:ln>
        </p:spPr>
      </p:pic>
      <p:sp>
        <p:nvSpPr>
          <p:cNvPr id="459" name="Google Shape;459;p39"/>
          <p:cNvSpPr txBox="1"/>
          <p:nvPr/>
        </p:nvSpPr>
        <p:spPr>
          <a:xfrm>
            <a:off x="1077650" y="2910650"/>
            <a:ext cx="515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000">
                <a:latin typeface="Nanum Gothic"/>
                <a:ea typeface="Nanum Gothic"/>
                <a:cs typeface="Nanum Gothic"/>
                <a:sym typeface="Nanum Gothic"/>
              </a:rPr>
              <a:t>폭행</a:t>
            </a:r>
            <a:endParaRPr sz="1000">
              <a:latin typeface="Nanum Gothic"/>
              <a:ea typeface="Nanum Gothic"/>
              <a:cs typeface="Nanum Gothic"/>
              <a:sym typeface="Nanum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0"/>
          <p:cNvSpPr txBox="1"/>
          <p:nvPr>
            <p:ph idx="1" type="body"/>
          </p:nvPr>
        </p:nvSpPr>
        <p:spPr>
          <a:xfrm>
            <a:off x="104550" y="821875"/>
            <a:ext cx="8858400" cy="55209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2</a:t>
            </a:r>
            <a:r>
              <a:rPr b="1" lang="ko-KR" sz="2000"/>
              <a:t>. 데이터 전처리 </a:t>
            </a:r>
            <a:r>
              <a:rPr b="1" lang="ko-KR" sz="2000">
                <a:solidFill>
                  <a:srgbClr val="0000FF"/>
                </a:solidFill>
              </a:rPr>
              <a:t>- Data Augmentation</a:t>
            </a:r>
            <a:endParaRPr b="1" sz="2000">
              <a:solidFill>
                <a:srgbClr val="0000FF"/>
              </a:solidFill>
            </a:endParaRPr>
          </a:p>
          <a:p>
            <a:pPr indent="0" lvl="0" marL="0" rtl="0" algn="just">
              <a:lnSpc>
                <a:spcPct val="100000"/>
              </a:lnSpc>
              <a:spcBef>
                <a:spcPts val="0"/>
              </a:spcBef>
              <a:spcAft>
                <a:spcPts val="0"/>
              </a:spcAft>
              <a:buNone/>
            </a:pPr>
            <a:r>
              <a:t/>
            </a:r>
            <a:endParaRPr b="1" sz="2000"/>
          </a:p>
          <a:p>
            <a:pPr indent="-355600" lvl="0" marL="457200" rtl="0" algn="just">
              <a:lnSpc>
                <a:spcPct val="100000"/>
              </a:lnSpc>
              <a:spcBef>
                <a:spcPts val="0"/>
              </a:spcBef>
              <a:spcAft>
                <a:spcPts val="0"/>
              </a:spcAft>
              <a:buSzPts val="2000"/>
              <a:buAutoNum type="arabicParenR"/>
            </a:pPr>
            <a:r>
              <a:rPr b="1" lang="ko-KR" sz="2000"/>
              <a:t>FlipHorizontal</a:t>
            </a:r>
            <a:endParaRPr b="1" sz="2000"/>
          </a:p>
          <a:p>
            <a:pPr indent="0" lvl="0" marL="0" rtl="0" algn="just">
              <a:lnSpc>
                <a:spcPct val="100000"/>
              </a:lnSpc>
              <a:spcBef>
                <a:spcPts val="0"/>
              </a:spcBef>
              <a:spcAft>
                <a:spcPts val="0"/>
              </a:spcAft>
              <a:buNone/>
            </a:pPr>
            <a:r>
              <a:t/>
            </a:r>
            <a:endParaRPr b="1" sz="2000"/>
          </a:p>
          <a:p>
            <a:pPr indent="0" lvl="0" marL="0" rtl="0" algn="just">
              <a:lnSpc>
                <a:spcPct val="100000"/>
              </a:lnSpc>
              <a:spcBef>
                <a:spcPts val="0"/>
              </a:spcBef>
              <a:spcAft>
                <a:spcPts val="0"/>
              </a:spcAft>
              <a:buNone/>
            </a:pPr>
            <a:r>
              <a:t/>
            </a:r>
            <a:endParaRPr b="1" sz="2000"/>
          </a:p>
          <a:p>
            <a:pPr indent="0" lvl="0" marL="0" rtl="0" algn="just">
              <a:lnSpc>
                <a:spcPct val="100000"/>
              </a:lnSpc>
              <a:spcBef>
                <a:spcPts val="0"/>
              </a:spcBef>
              <a:spcAft>
                <a:spcPts val="0"/>
              </a:spcAft>
              <a:buNone/>
            </a:pPr>
            <a:r>
              <a:t/>
            </a:r>
            <a:endParaRPr b="1" sz="2000"/>
          </a:p>
          <a:p>
            <a:pPr indent="0" lvl="0" marL="0" rtl="0" algn="just">
              <a:lnSpc>
                <a:spcPct val="100000"/>
              </a:lnSpc>
              <a:spcBef>
                <a:spcPts val="0"/>
              </a:spcBef>
              <a:spcAft>
                <a:spcPts val="0"/>
              </a:spcAft>
              <a:buNone/>
            </a:pPr>
            <a:r>
              <a:t/>
            </a:r>
            <a:endParaRPr b="1" sz="2000"/>
          </a:p>
          <a:p>
            <a:pPr indent="0" lvl="0" marL="0" rtl="0" algn="just">
              <a:lnSpc>
                <a:spcPct val="100000"/>
              </a:lnSpc>
              <a:spcBef>
                <a:spcPts val="0"/>
              </a:spcBef>
              <a:spcAft>
                <a:spcPts val="0"/>
              </a:spcAft>
              <a:buNone/>
            </a:pPr>
            <a:r>
              <a:t/>
            </a:r>
            <a:endParaRPr b="1" sz="2000"/>
          </a:p>
          <a:p>
            <a:pPr indent="0" lvl="0" marL="0" rtl="0" algn="just">
              <a:lnSpc>
                <a:spcPct val="100000"/>
              </a:lnSpc>
              <a:spcBef>
                <a:spcPts val="0"/>
              </a:spcBef>
              <a:spcAft>
                <a:spcPts val="0"/>
              </a:spcAft>
              <a:buNone/>
            </a:pPr>
            <a:r>
              <a:t/>
            </a:r>
            <a:endParaRPr b="1" sz="2000"/>
          </a:p>
          <a:p>
            <a:pPr indent="0" lvl="0" marL="0" rtl="0" algn="just">
              <a:lnSpc>
                <a:spcPct val="100000"/>
              </a:lnSpc>
              <a:spcBef>
                <a:spcPts val="0"/>
              </a:spcBef>
              <a:spcAft>
                <a:spcPts val="0"/>
              </a:spcAft>
              <a:buNone/>
            </a:pPr>
            <a:r>
              <a:t/>
            </a:r>
            <a:endParaRPr b="1" sz="2000"/>
          </a:p>
          <a:p>
            <a:pPr indent="0" lvl="0" marL="0" rtl="0" algn="just">
              <a:lnSpc>
                <a:spcPct val="100000"/>
              </a:lnSpc>
              <a:spcBef>
                <a:spcPts val="0"/>
              </a:spcBef>
              <a:spcAft>
                <a:spcPts val="0"/>
              </a:spcAft>
              <a:buNone/>
            </a:pPr>
            <a:r>
              <a:t/>
            </a:r>
            <a:endParaRPr b="1" sz="2000"/>
          </a:p>
          <a:p>
            <a:pPr indent="0" lvl="0" marL="0" rtl="0" algn="just">
              <a:lnSpc>
                <a:spcPct val="100000"/>
              </a:lnSpc>
              <a:spcBef>
                <a:spcPts val="0"/>
              </a:spcBef>
              <a:spcAft>
                <a:spcPts val="0"/>
              </a:spcAft>
              <a:buNone/>
            </a:pPr>
            <a:r>
              <a:t/>
            </a:r>
            <a:endParaRPr b="1" sz="2000"/>
          </a:p>
          <a:p>
            <a:pPr indent="0" lvl="0" marL="0" rtl="0" algn="just">
              <a:lnSpc>
                <a:spcPct val="100000"/>
              </a:lnSpc>
              <a:spcBef>
                <a:spcPts val="0"/>
              </a:spcBef>
              <a:spcAft>
                <a:spcPts val="0"/>
              </a:spcAft>
              <a:buNone/>
            </a:pPr>
            <a:r>
              <a:t/>
            </a:r>
            <a:endParaRPr b="1" sz="2000"/>
          </a:p>
          <a:p>
            <a:pPr indent="0" lvl="0" marL="0" rtl="0" algn="just">
              <a:lnSpc>
                <a:spcPct val="100000"/>
              </a:lnSpc>
              <a:spcBef>
                <a:spcPts val="0"/>
              </a:spcBef>
              <a:spcAft>
                <a:spcPts val="0"/>
              </a:spcAft>
              <a:buNone/>
            </a:pPr>
            <a:r>
              <a:t/>
            </a:r>
            <a:endParaRPr b="1" sz="2000"/>
          </a:p>
          <a:p>
            <a:pPr indent="-355600" lvl="0" marL="457200" rtl="0" algn="just">
              <a:lnSpc>
                <a:spcPct val="100000"/>
              </a:lnSpc>
              <a:spcBef>
                <a:spcPts val="0"/>
              </a:spcBef>
              <a:spcAft>
                <a:spcPts val="0"/>
              </a:spcAft>
              <a:buSzPts val="2000"/>
              <a:buAutoNum type="arabicParenR"/>
            </a:pPr>
            <a:r>
              <a:rPr b="1" lang="ko-KR" sz="2000"/>
              <a:t>Get 5 set (64Frames) for Each Video</a:t>
            </a:r>
            <a:endParaRPr b="1" sz="2000"/>
          </a:p>
          <a:p>
            <a:pPr indent="0" lvl="0" marL="0" rtl="0" algn="just">
              <a:lnSpc>
                <a:spcPct val="100000"/>
              </a:lnSpc>
              <a:spcBef>
                <a:spcPts val="0"/>
              </a:spcBef>
              <a:spcAft>
                <a:spcPts val="0"/>
              </a:spcAft>
              <a:buNone/>
            </a:pPr>
            <a:r>
              <a:t/>
            </a:r>
            <a:endParaRPr b="1" sz="2000"/>
          </a:p>
          <a:p>
            <a:pPr indent="0" lvl="0" marL="0" rtl="0" algn="just">
              <a:lnSpc>
                <a:spcPct val="100000"/>
              </a:lnSpc>
              <a:spcBef>
                <a:spcPts val="0"/>
              </a:spcBef>
              <a:spcAft>
                <a:spcPts val="0"/>
              </a:spcAft>
              <a:buNone/>
            </a:pPr>
            <a:r>
              <a:t/>
            </a:r>
            <a:endParaRPr b="1" sz="2000"/>
          </a:p>
        </p:txBody>
      </p:sp>
      <p:sp>
        <p:nvSpPr>
          <p:cNvPr id="465" name="Google Shape;465;p40"/>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graphicFrame>
        <p:nvGraphicFramePr>
          <p:cNvPr id="466" name="Google Shape;466;p40"/>
          <p:cNvGraphicFramePr/>
          <p:nvPr/>
        </p:nvGraphicFramePr>
        <p:xfrm>
          <a:off x="569750" y="5599625"/>
          <a:ext cx="3000000" cy="3000000"/>
        </p:xfrm>
        <a:graphic>
          <a:graphicData uri="http://schemas.openxmlformats.org/drawingml/2006/table">
            <a:tbl>
              <a:tblPr>
                <a:noFill/>
                <a:tableStyleId>{72F3987B-600C-41DB-9A22-5B34286B14CA}</a:tableStyleId>
              </a:tblPr>
              <a:tblGrid>
                <a:gridCol w="465025"/>
                <a:gridCol w="465025"/>
                <a:gridCol w="465025"/>
                <a:gridCol w="465025"/>
                <a:gridCol w="465025"/>
                <a:gridCol w="465025"/>
                <a:gridCol w="465025"/>
                <a:gridCol w="465025"/>
                <a:gridCol w="465025"/>
                <a:gridCol w="465025"/>
                <a:gridCol w="465025"/>
                <a:gridCol w="465025"/>
                <a:gridCol w="465025"/>
                <a:gridCol w="465025"/>
                <a:gridCol w="465025"/>
                <a:gridCol w="465025"/>
              </a:tblGrid>
              <a:tr h="411025">
                <a:tc>
                  <a:txBody>
                    <a:bodyPr/>
                    <a:lstStyle/>
                    <a:p>
                      <a:pPr indent="0" lvl="0" marL="0" rtl="0" algn="ctr">
                        <a:spcBef>
                          <a:spcPts val="0"/>
                        </a:spcBef>
                        <a:spcAft>
                          <a:spcPts val="0"/>
                        </a:spcAft>
                        <a:buNone/>
                      </a:pPr>
                      <a:r>
                        <a:rPr lang="ko-KR"/>
                        <a:t>i</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i+1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i+2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i+3</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i+4</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i</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i+1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i+2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i+3</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i+4</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467" name="Google Shape;467;p40"/>
          <p:cNvPicPr preferRelativeResize="0"/>
          <p:nvPr/>
        </p:nvPicPr>
        <p:blipFill>
          <a:blip r:embed="rId3">
            <a:alphaModFix/>
          </a:blip>
          <a:stretch>
            <a:fillRect/>
          </a:stretch>
        </p:blipFill>
        <p:spPr>
          <a:xfrm>
            <a:off x="3702566" y="2374913"/>
            <a:ext cx="2123619" cy="2108175"/>
          </a:xfrm>
          <a:prstGeom prst="rect">
            <a:avLst/>
          </a:prstGeom>
          <a:noFill/>
          <a:ln>
            <a:noFill/>
          </a:ln>
        </p:spPr>
      </p:pic>
      <p:pic>
        <p:nvPicPr>
          <p:cNvPr id="468" name="Google Shape;468;p40"/>
          <p:cNvPicPr preferRelativeResize="0"/>
          <p:nvPr/>
        </p:nvPicPr>
        <p:blipFill>
          <a:blip r:embed="rId4">
            <a:alphaModFix/>
          </a:blip>
          <a:stretch>
            <a:fillRect/>
          </a:stretch>
        </p:blipFill>
        <p:spPr>
          <a:xfrm>
            <a:off x="648901" y="2363363"/>
            <a:ext cx="2123625" cy="2131281"/>
          </a:xfrm>
          <a:prstGeom prst="rect">
            <a:avLst/>
          </a:prstGeom>
          <a:noFill/>
          <a:ln>
            <a:noFill/>
          </a:ln>
        </p:spPr>
      </p:pic>
      <p:cxnSp>
        <p:nvCxnSpPr>
          <p:cNvPr id="469" name="Google Shape;469;p40"/>
          <p:cNvCxnSpPr>
            <a:endCxn id="467" idx="1"/>
          </p:cNvCxnSpPr>
          <p:nvPr/>
        </p:nvCxnSpPr>
        <p:spPr>
          <a:xfrm>
            <a:off x="2794766" y="3425700"/>
            <a:ext cx="907800" cy="3300"/>
          </a:xfrm>
          <a:prstGeom prst="straightConnector1">
            <a:avLst/>
          </a:prstGeom>
          <a:noFill/>
          <a:ln cap="flat" cmpd="sng" w="9525">
            <a:solidFill>
              <a:schemeClr val="dk2"/>
            </a:solidFill>
            <a:prstDash val="solid"/>
            <a:round/>
            <a:headEnd len="med" w="med" type="triangl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1"/>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sp>
        <p:nvSpPr>
          <p:cNvPr id="475" name="Google Shape;475;p41"/>
          <p:cNvSpPr txBox="1"/>
          <p:nvPr>
            <p:ph idx="1" type="body"/>
          </p:nvPr>
        </p:nvSpPr>
        <p:spPr>
          <a:xfrm>
            <a:off x="142800" y="821875"/>
            <a:ext cx="8858400" cy="6036000"/>
          </a:xfrm>
          <a:prstGeom prst="rect">
            <a:avLst/>
          </a:prstGeom>
        </p:spPr>
        <p:txBody>
          <a:bodyPr anchorCtr="0" anchor="ctr" bIns="45700" lIns="91425" spcFirstLastPara="1" rIns="91425" wrap="square" tIns="45700">
            <a:normAutofit/>
          </a:bodyPr>
          <a:lstStyle/>
          <a:p>
            <a:pPr indent="0" lvl="0" marL="0" rtl="0" algn="ctr">
              <a:lnSpc>
                <a:spcPct val="100000"/>
              </a:lnSpc>
              <a:spcBef>
                <a:spcPts val="0"/>
              </a:spcBef>
              <a:spcAft>
                <a:spcPts val="0"/>
              </a:spcAft>
              <a:buNone/>
            </a:pPr>
            <a:r>
              <a:rPr b="1" lang="ko-KR" sz="2000"/>
              <a:t>3. 딥러닝 모델 개발</a:t>
            </a:r>
            <a:endParaRPr b="1" sz="2000"/>
          </a:p>
          <a:p>
            <a:pPr indent="0" lvl="0" marL="0" rtl="0" algn="ctr">
              <a:lnSpc>
                <a:spcPct val="100000"/>
              </a:lnSpc>
              <a:spcBef>
                <a:spcPts val="0"/>
              </a:spcBef>
              <a:spcAft>
                <a:spcPts val="0"/>
              </a:spcAft>
              <a:buNone/>
            </a:pPr>
            <a:r>
              <a:t/>
            </a:r>
            <a:endParaRPr b="1" sz="2000"/>
          </a:p>
          <a:p>
            <a:pPr indent="0" lvl="0" marL="0" rtl="0" algn="ctr">
              <a:lnSpc>
                <a:spcPct val="100000"/>
              </a:lnSpc>
              <a:spcBef>
                <a:spcPts val="0"/>
              </a:spcBef>
              <a:spcAft>
                <a:spcPts val="0"/>
              </a:spcAft>
              <a:buNone/>
            </a:pPr>
            <a:r>
              <a:t/>
            </a:r>
            <a:endParaRPr b="1" sz="2000">
              <a:solidFill>
                <a:schemeClr val="hlink"/>
              </a:solidFill>
            </a:endParaRPr>
          </a:p>
          <a:p>
            <a:pPr indent="0" lvl="0" marL="0" rtl="0" algn="ctr">
              <a:lnSpc>
                <a:spcPct val="100000"/>
              </a:lnSpc>
              <a:spcBef>
                <a:spcPts val="0"/>
              </a:spcBef>
              <a:spcAft>
                <a:spcPts val="0"/>
              </a:spcAft>
              <a:buNone/>
            </a:pPr>
            <a:r>
              <a:rPr b="1" lang="ko-KR" sz="2000">
                <a:solidFill>
                  <a:schemeClr val="hlink"/>
                </a:solidFill>
              </a:rPr>
              <a:t>1) </a:t>
            </a:r>
            <a:r>
              <a:rPr b="1" lang="ko-KR" sz="2000">
                <a:solidFill>
                  <a:schemeClr val="hlink"/>
                </a:solidFill>
              </a:rPr>
              <a:t>Conv2D + RNN Architecture</a:t>
            </a:r>
            <a:endParaRPr b="1" sz="2000">
              <a:solidFill>
                <a:schemeClr val="hlink"/>
              </a:solidFill>
            </a:endParaRPr>
          </a:p>
          <a:p>
            <a:pPr indent="0" lvl="0" marL="0" rtl="0" algn="ctr">
              <a:lnSpc>
                <a:spcPct val="100000"/>
              </a:lnSpc>
              <a:spcBef>
                <a:spcPts val="0"/>
              </a:spcBef>
              <a:spcAft>
                <a:spcPts val="0"/>
              </a:spcAft>
              <a:buNone/>
            </a:pPr>
            <a:r>
              <a:t/>
            </a:r>
            <a:endParaRPr b="1" sz="2000">
              <a:solidFill>
                <a:schemeClr val="hlink"/>
              </a:solidFill>
            </a:endParaRPr>
          </a:p>
          <a:p>
            <a:pPr indent="0" lvl="0" marL="0" rtl="0" algn="ctr">
              <a:lnSpc>
                <a:spcPct val="100000"/>
              </a:lnSpc>
              <a:spcBef>
                <a:spcPts val="0"/>
              </a:spcBef>
              <a:spcAft>
                <a:spcPts val="0"/>
              </a:spcAft>
              <a:buNone/>
            </a:pPr>
            <a:r>
              <a:rPr b="1" lang="ko-KR" sz="2000">
                <a:solidFill>
                  <a:schemeClr val="hlink"/>
                </a:solidFill>
              </a:rPr>
              <a:t>2) Slow Fast Networks</a:t>
            </a:r>
            <a:endParaRPr b="1" sz="2000">
              <a:solidFill>
                <a:schemeClr val="hlink"/>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2"/>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sp>
        <p:nvSpPr>
          <p:cNvPr id="481" name="Google Shape;481;p42"/>
          <p:cNvSpPr txBox="1"/>
          <p:nvPr>
            <p:ph idx="1" type="body"/>
          </p:nvPr>
        </p:nvSpPr>
        <p:spPr>
          <a:xfrm>
            <a:off x="142800" y="821875"/>
            <a:ext cx="8858400" cy="6036000"/>
          </a:xfrm>
          <a:prstGeom prst="rect">
            <a:avLst/>
          </a:prstGeom>
        </p:spPr>
        <p:txBody>
          <a:bodyPr anchorCtr="0" anchor="ctr" bIns="45700" lIns="91425" spcFirstLastPara="1" rIns="91425" wrap="square" tIns="45700">
            <a:normAutofit/>
          </a:bodyPr>
          <a:lstStyle/>
          <a:p>
            <a:pPr indent="0" lvl="0" marL="0" rtl="0" algn="ctr">
              <a:lnSpc>
                <a:spcPct val="100000"/>
              </a:lnSpc>
              <a:spcBef>
                <a:spcPts val="0"/>
              </a:spcBef>
              <a:spcAft>
                <a:spcPts val="0"/>
              </a:spcAft>
              <a:buNone/>
            </a:pPr>
            <a:r>
              <a:rPr b="1" lang="ko-KR" sz="2000"/>
              <a:t>3. 딥러닝 모델 개발</a:t>
            </a:r>
            <a:endParaRPr b="1" sz="2000"/>
          </a:p>
          <a:p>
            <a:pPr indent="0" lvl="0" marL="0" rtl="0" algn="ctr">
              <a:lnSpc>
                <a:spcPct val="100000"/>
              </a:lnSpc>
              <a:spcBef>
                <a:spcPts val="0"/>
              </a:spcBef>
              <a:spcAft>
                <a:spcPts val="0"/>
              </a:spcAft>
              <a:buNone/>
            </a:pPr>
            <a:r>
              <a:t/>
            </a:r>
            <a:endParaRPr b="1" sz="2000"/>
          </a:p>
          <a:p>
            <a:pPr indent="0" lvl="0" marL="0" rtl="0" algn="ctr">
              <a:lnSpc>
                <a:spcPct val="100000"/>
              </a:lnSpc>
              <a:spcBef>
                <a:spcPts val="0"/>
              </a:spcBef>
              <a:spcAft>
                <a:spcPts val="0"/>
              </a:spcAft>
              <a:buNone/>
            </a:pPr>
            <a:r>
              <a:rPr b="1" lang="ko-KR" sz="2000">
                <a:solidFill>
                  <a:schemeClr val="hlink"/>
                </a:solidFill>
              </a:rPr>
              <a:t>1) Conv2D / Fine Tuning + GRU</a:t>
            </a:r>
            <a:endParaRPr b="1"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idx="4294967295" type="title"/>
          </p:nvPr>
        </p:nvSpPr>
        <p:spPr>
          <a:xfrm>
            <a:off x="0" y="3098100"/>
            <a:ext cx="9144000" cy="661800"/>
          </a:xfrm>
          <a:prstGeom prst="rect">
            <a:avLst/>
          </a:prstGeom>
        </p:spPr>
        <p:txBody>
          <a:bodyPr anchorCtr="0" anchor="ctr" bIns="45700" lIns="91425" spcFirstLastPara="1" rIns="91425" wrap="square" tIns="45700">
            <a:normAutofit/>
          </a:bodyPr>
          <a:lstStyle/>
          <a:p>
            <a:pPr indent="0" lvl="0" marL="0" rtl="0" algn="ctr">
              <a:lnSpc>
                <a:spcPct val="80000"/>
              </a:lnSpc>
              <a:spcBef>
                <a:spcPts val="0"/>
              </a:spcBef>
              <a:spcAft>
                <a:spcPts val="0"/>
              </a:spcAft>
              <a:buNone/>
            </a:pPr>
            <a:r>
              <a:rPr b="1" lang="ko-KR" sz="3030"/>
              <a:t>01. 프로젝트 배경</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3"/>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sp>
        <p:nvSpPr>
          <p:cNvPr id="487" name="Google Shape;487;p43"/>
          <p:cNvSpPr txBox="1"/>
          <p:nvPr>
            <p:ph idx="1" type="body"/>
          </p:nvPr>
        </p:nvSpPr>
        <p:spPr>
          <a:xfrm>
            <a:off x="104550" y="821875"/>
            <a:ext cx="8858400" cy="45261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1100"/>
              <a:buFont typeface="Arial"/>
              <a:buNone/>
            </a:pPr>
            <a:r>
              <a:rPr b="1" lang="ko-KR" sz="2000"/>
              <a:t>3</a:t>
            </a:r>
            <a:r>
              <a:rPr b="1" lang="ko-KR" sz="2000"/>
              <a:t>. 딥러닝 모델개발 </a:t>
            </a:r>
            <a:r>
              <a:rPr b="1" lang="ko-KR" sz="2000">
                <a:solidFill>
                  <a:srgbClr val="0000FF"/>
                </a:solidFill>
              </a:rPr>
              <a:t>- Conv2D + RNN Architecture</a:t>
            </a:r>
            <a:endParaRPr b="1" sz="2000">
              <a:solidFill>
                <a:srgbClr val="0000FF"/>
              </a:solidFill>
            </a:endParaRPr>
          </a:p>
          <a:p>
            <a:pPr indent="0" lvl="0" marL="0" rtl="0" algn="just">
              <a:lnSpc>
                <a:spcPct val="100000"/>
              </a:lnSpc>
              <a:spcBef>
                <a:spcPts val="0"/>
              </a:spcBef>
              <a:spcAft>
                <a:spcPts val="0"/>
              </a:spcAft>
              <a:buNone/>
            </a:pPr>
            <a:r>
              <a:t/>
            </a:r>
            <a:endParaRPr b="1" sz="2000"/>
          </a:p>
        </p:txBody>
      </p:sp>
      <p:grpSp>
        <p:nvGrpSpPr>
          <p:cNvPr id="488" name="Google Shape;488;p43"/>
          <p:cNvGrpSpPr/>
          <p:nvPr/>
        </p:nvGrpSpPr>
        <p:grpSpPr>
          <a:xfrm>
            <a:off x="-11130" y="1624050"/>
            <a:ext cx="4498024" cy="5134100"/>
            <a:chOff x="3628100" y="1624050"/>
            <a:chExt cx="4498024" cy="5134100"/>
          </a:xfrm>
        </p:grpSpPr>
        <p:grpSp>
          <p:nvGrpSpPr>
            <p:cNvPr id="489" name="Google Shape;489;p43"/>
            <p:cNvGrpSpPr/>
            <p:nvPr/>
          </p:nvGrpSpPr>
          <p:grpSpPr>
            <a:xfrm>
              <a:off x="5044323" y="1624050"/>
              <a:ext cx="3081801" cy="5134100"/>
              <a:chOff x="5044323" y="1624050"/>
              <a:chExt cx="3081801" cy="5134100"/>
            </a:xfrm>
          </p:grpSpPr>
          <p:sp>
            <p:nvSpPr>
              <p:cNvPr id="490" name="Google Shape;490;p43"/>
              <p:cNvSpPr/>
              <p:nvPr/>
            </p:nvSpPr>
            <p:spPr>
              <a:xfrm>
                <a:off x="5554425" y="3588350"/>
                <a:ext cx="2061600" cy="823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KR" sz="1500">
                    <a:solidFill>
                      <a:schemeClr val="lt1"/>
                    </a:solidFill>
                    <a:latin typeface="Nanum Gothic"/>
                    <a:ea typeface="Nanum Gothic"/>
                    <a:cs typeface="Nanum Gothic"/>
                    <a:sym typeface="Nanum Gothic"/>
                  </a:rPr>
                  <a:t>Conv2D</a:t>
                </a:r>
                <a:endParaRPr b="1" sz="1500">
                  <a:solidFill>
                    <a:schemeClr val="lt1"/>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1500">
                    <a:solidFill>
                      <a:srgbClr val="FFFF00"/>
                    </a:solidFill>
                    <a:latin typeface="Nanum Gothic"/>
                    <a:ea typeface="Nanum Gothic"/>
                    <a:cs typeface="Nanum Gothic"/>
                    <a:sym typeface="Nanum Gothic"/>
                  </a:rPr>
                  <a:t>(Vanila, FineTuning)</a:t>
                </a:r>
                <a:endParaRPr b="1" sz="1500">
                  <a:solidFill>
                    <a:srgbClr val="FFFF00"/>
                  </a:solidFill>
                  <a:latin typeface="Nanum Gothic"/>
                  <a:ea typeface="Nanum Gothic"/>
                  <a:cs typeface="Nanum Gothic"/>
                  <a:sym typeface="Nanum Gothic"/>
                </a:endParaRPr>
              </a:p>
            </p:txBody>
          </p:sp>
          <p:pic>
            <p:nvPicPr>
              <p:cNvPr id="491" name="Google Shape;491;p43"/>
              <p:cNvPicPr preferRelativeResize="0"/>
              <p:nvPr/>
            </p:nvPicPr>
            <p:blipFill>
              <a:blip r:embed="rId3">
                <a:alphaModFix/>
              </a:blip>
              <a:stretch>
                <a:fillRect/>
              </a:stretch>
            </p:blipFill>
            <p:spPr>
              <a:xfrm>
                <a:off x="5044323" y="1624050"/>
                <a:ext cx="3081801" cy="1540900"/>
              </a:xfrm>
              <a:prstGeom prst="rect">
                <a:avLst/>
              </a:prstGeom>
              <a:noFill/>
              <a:ln>
                <a:noFill/>
              </a:ln>
            </p:spPr>
          </p:pic>
          <p:cxnSp>
            <p:nvCxnSpPr>
              <p:cNvPr id="492" name="Google Shape;492;p43"/>
              <p:cNvCxnSpPr/>
              <p:nvPr/>
            </p:nvCxnSpPr>
            <p:spPr>
              <a:xfrm>
                <a:off x="5541150" y="2746400"/>
                <a:ext cx="740400" cy="837000"/>
              </a:xfrm>
              <a:prstGeom prst="straightConnector1">
                <a:avLst/>
              </a:prstGeom>
              <a:noFill/>
              <a:ln cap="flat" cmpd="sng" w="9525">
                <a:solidFill>
                  <a:schemeClr val="dk2"/>
                </a:solidFill>
                <a:prstDash val="solid"/>
                <a:round/>
                <a:headEnd len="med" w="med" type="none"/>
                <a:tailEnd len="med" w="med" type="triangle"/>
              </a:ln>
            </p:spPr>
          </p:cxnSp>
          <p:sp>
            <p:nvSpPr>
              <p:cNvPr id="493" name="Google Shape;493;p43"/>
              <p:cNvSpPr/>
              <p:nvPr/>
            </p:nvSpPr>
            <p:spPr>
              <a:xfrm>
                <a:off x="5554425" y="4624575"/>
                <a:ext cx="2061600" cy="823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500">
                    <a:solidFill>
                      <a:schemeClr val="lt1"/>
                    </a:solidFill>
                    <a:latin typeface="Nanum Gothic"/>
                    <a:ea typeface="Nanum Gothic"/>
                    <a:cs typeface="Nanum Gothic"/>
                    <a:sym typeface="Nanum Gothic"/>
                  </a:rPr>
                  <a:t>RNN Architecture</a:t>
                </a:r>
                <a:endParaRPr b="1" sz="1500">
                  <a:solidFill>
                    <a:schemeClr val="lt1"/>
                  </a:solidFill>
                  <a:latin typeface="Nanum Gothic"/>
                  <a:ea typeface="Nanum Gothic"/>
                  <a:cs typeface="Nanum Gothic"/>
                  <a:sym typeface="Nanum Gothic"/>
                </a:endParaRPr>
              </a:p>
              <a:p>
                <a:pPr indent="0" lvl="0" marL="0" rtl="0" algn="ctr">
                  <a:spcBef>
                    <a:spcPts val="0"/>
                  </a:spcBef>
                  <a:spcAft>
                    <a:spcPts val="0"/>
                  </a:spcAft>
                  <a:buNone/>
                </a:pPr>
                <a:r>
                  <a:rPr b="1" lang="ko-KR" sz="1500">
                    <a:solidFill>
                      <a:srgbClr val="FFFF00"/>
                    </a:solidFill>
                    <a:latin typeface="Nanum Gothic"/>
                    <a:ea typeface="Nanum Gothic"/>
                    <a:cs typeface="Nanum Gothic"/>
                    <a:sym typeface="Nanum Gothic"/>
                  </a:rPr>
                  <a:t>(</a:t>
                </a:r>
                <a:r>
                  <a:rPr b="1" lang="ko-KR" sz="1500">
                    <a:solidFill>
                      <a:srgbClr val="FFFF00"/>
                    </a:solidFill>
                    <a:latin typeface="Nanum Gothic"/>
                    <a:ea typeface="Nanum Gothic"/>
                    <a:cs typeface="Nanum Gothic"/>
                    <a:sym typeface="Nanum Gothic"/>
                  </a:rPr>
                  <a:t>LSTM, GRU)</a:t>
                </a:r>
                <a:endParaRPr b="1" sz="1500">
                  <a:solidFill>
                    <a:srgbClr val="FFFF00"/>
                  </a:solidFill>
                  <a:latin typeface="Nanum Gothic"/>
                  <a:ea typeface="Nanum Gothic"/>
                  <a:cs typeface="Nanum Gothic"/>
                  <a:sym typeface="Nanum Gothic"/>
                </a:endParaRPr>
              </a:p>
            </p:txBody>
          </p:sp>
          <p:cxnSp>
            <p:nvCxnSpPr>
              <p:cNvPr id="494" name="Google Shape;494;p43"/>
              <p:cNvCxnSpPr>
                <a:stCxn id="490" idx="2"/>
                <a:endCxn id="493" idx="0"/>
              </p:cNvCxnSpPr>
              <p:nvPr/>
            </p:nvCxnSpPr>
            <p:spPr>
              <a:xfrm>
                <a:off x="6585225" y="4411550"/>
                <a:ext cx="0" cy="213000"/>
              </a:xfrm>
              <a:prstGeom prst="straightConnector1">
                <a:avLst/>
              </a:prstGeom>
              <a:noFill/>
              <a:ln cap="flat" cmpd="sng" w="9525">
                <a:solidFill>
                  <a:schemeClr val="dk2"/>
                </a:solidFill>
                <a:prstDash val="solid"/>
                <a:round/>
                <a:headEnd len="med" w="med" type="none"/>
                <a:tailEnd len="med" w="med" type="triangle"/>
              </a:ln>
            </p:spPr>
          </p:cxnSp>
          <p:sp>
            <p:nvSpPr>
              <p:cNvPr id="495" name="Google Shape;495;p43"/>
              <p:cNvSpPr/>
              <p:nvPr/>
            </p:nvSpPr>
            <p:spPr>
              <a:xfrm>
                <a:off x="5554425" y="5691350"/>
                <a:ext cx="2061600" cy="823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500">
                    <a:solidFill>
                      <a:schemeClr val="lt1"/>
                    </a:solidFill>
                    <a:latin typeface="Nanum Gothic"/>
                    <a:ea typeface="Nanum Gothic"/>
                    <a:cs typeface="Nanum Gothic"/>
                    <a:sym typeface="Nanum Gothic"/>
                  </a:rPr>
                  <a:t>Dense</a:t>
                </a:r>
                <a:endParaRPr b="1" sz="1500">
                  <a:solidFill>
                    <a:schemeClr val="lt1"/>
                  </a:solidFill>
                  <a:latin typeface="Nanum Gothic"/>
                  <a:ea typeface="Nanum Gothic"/>
                  <a:cs typeface="Nanum Gothic"/>
                  <a:sym typeface="Nanum Gothic"/>
                </a:endParaRPr>
              </a:p>
            </p:txBody>
          </p:sp>
          <p:cxnSp>
            <p:nvCxnSpPr>
              <p:cNvPr id="496" name="Google Shape;496;p43"/>
              <p:cNvCxnSpPr>
                <a:stCxn id="493" idx="2"/>
                <a:endCxn id="495" idx="0"/>
              </p:cNvCxnSpPr>
              <p:nvPr/>
            </p:nvCxnSpPr>
            <p:spPr>
              <a:xfrm>
                <a:off x="6585225" y="5447775"/>
                <a:ext cx="0" cy="243600"/>
              </a:xfrm>
              <a:prstGeom prst="straightConnector1">
                <a:avLst/>
              </a:prstGeom>
              <a:noFill/>
              <a:ln cap="flat" cmpd="sng" w="9525">
                <a:solidFill>
                  <a:schemeClr val="dk2"/>
                </a:solidFill>
                <a:prstDash val="solid"/>
                <a:round/>
                <a:headEnd len="med" w="med" type="none"/>
                <a:tailEnd len="med" w="med" type="triangle"/>
              </a:ln>
            </p:spPr>
          </p:cxnSp>
          <p:cxnSp>
            <p:nvCxnSpPr>
              <p:cNvPr id="497" name="Google Shape;497;p43"/>
              <p:cNvCxnSpPr>
                <a:stCxn id="495" idx="2"/>
              </p:cNvCxnSpPr>
              <p:nvPr/>
            </p:nvCxnSpPr>
            <p:spPr>
              <a:xfrm>
                <a:off x="6585225" y="6514550"/>
                <a:ext cx="0" cy="243600"/>
              </a:xfrm>
              <a:prstGeom prst="straightConnector1">
                <a:avLst/>
              </a:prstGeom>
              <a:noFill/>
              <a:ln cap="flat" cmpd="sng" w="9525">
                <a:solidFill>
                  <a:schemeClr val="dk2"/>
                </a:solidFill>
                <a:prstDash val="solid"/>
                <a:round/>
                <a:headEnd len="med" w="med" type="none"/>
                <a:tailEnd len="med" w="med" type="triangle"/>
              </a:ln>
            </p:spPr>
          </p:cxnSp>
          <p:cxnSp>
            <p:nvCxnSpPr>
              <p:cNvPr id="498" name="Google Shape;498;p43"/>
              <p:cNvCxnSpPr/>
              <p:nvPr/>
            </p:nvCxnSpPr>
            <p:spPr>
              <a:xfrm>
                <a:off x="5978925" y="2759150"/>
                <a:ext cx="470100" cy="824400"/>
              </a:xfrm>
              <a:prstGeom prst="straightConnector1">
                <a:avLst/>
              </a:prstGeom>
              <a:noFill/>
              <a:ln cap="flat" cmpd="sng" w="9525">
                <a:solidFill>
                  <a:schemeClr val="dk2"/>
                </a:solidFill>
                <a:prstDash val="solid"/>
                <a:round/>
                <a:headEnd len="med" w="med" type="none"/>
                <a:tailEnd len="med" w="med" type="triangle"/>
              </a:ln>
            </p:spPr>
          </p:cxnSp>
          <p:cxnSp>
            <p:nvCxnSpPr>
              <p:cNvPr id="499" name="Google Shape;499;p43"/>
              <p:cNvCxnSpPr>
                <a:endCxn id="490" idx="0"/>
              </p:cNvCxnSpPr>
              <p:nvPr/>
            </p:nvCxnSpPr>
            <p:spPr>
              <a:xfrm flipH="1">
                <a:off x="6585225" y="2746250"/>
                <a:ext cx="5400" cy="842100"/>
              </a:xfrm>
              <a:prstGeom prst="straightConnector1">
                <a:avLst/>
              </a:prstGeom>
              <a:noFill/>
              <a:ln cap="flat" cmpd="sng" w="9525">
                <a:solidFill>
                  <a:schemeClr val="dk2"/>
                </a:solidFill>
                <a:prstDash val="solid"/>
                <a:round/>
                <a:headEnd len="med" w="med" type="none"/>
                <a:tailEnd len="med" w="med" type="triangle"/>
              </a:ln>
            </p:spPr>
          </p:cxnSp>
          <p:cxnSp>
            <p:nvCxnSpPr>
              <p:cNvPr id="500" name="Google Shape;500;p43"/>
              <p:cNvCxnSpPr/>
              <p:nvPr/>
            </p:nvCxnSpPr>
            <p:spPr>
              <a:xfrm flipH="1">
                <a:off x="6739075" y="2746400"/>
                <a:ext cx="424800" cy="849900"/>
              </a:xfrm>
              <a:prstGeom prst="straightConnector1">
                <a:avLst/>
              </a:prstGeom>
              <a:noFill/>
              <a:ln cap="flat" cmpd="sng" w="9525">
                <a:solidFill>
                  <a:schemeClr val="dk2"/>
                </a:solidFill>
                <a:prstDash val="solid"/>
                <a:round/>
                <a:headEnd len="med" w="med" type="none"/>
                <a:tailEnd len="med" w="med" type="triangle"/>
              </a:ln>
            </p:spPr>
          </p:cxnSp>
          <p:cxnSp>
            <p:nvCxnSpPr>
              <p:cNvPr id="501" name="Google Shape;501;p43"/>
              <p:cNvCxnSpPr/>
              <p:nvPr/>
            </p:nvCxnSpPr>
            <p:spPr>
              <a:xfrm flipH="1">
                <a:off x="6894500" y="2752850"/>
                <a:ext cx="810300" cy="837000"/>
              </a:xfrm>
              <a:prstGeom prst="straightConnector1">
                <a:avLst/>
              </a:prstGeom>
              <a:noFill/>
              <a:ln cap="flat" cmpd="sng" w="9525">
                <a:solidFill>
                  <a:schemeClr val="dk2"/>
                </a:solidFill>
                <a:prstDash val="solid"/>
                <a:round/>
                <a:headEnd len="med" w="med" type="none"/>
                <a:tailEnd len="med" w="med" type="triangle"/>
              </a:ln>
            </p:spPr>
          </p:cxnSp>
        </p:grpSp>
        <p:sp>
          <p:nvSpPr>
            <p:cNvPr id="502" name="Google Shape;502;p43"/>
            <p:cNvSpPr txBox="1"/>
            <p:nvPr/>
          </p:nvSpPr>
          <p:spPr>
            <a:xfrm>
              <a:off x="3628100" y="3753175"/>
              <a:ext cx="1786800" cy="415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ko-KR" sz="1500">
                  <a:solidFill>
                    <a:srgbClr val="FF0000"/>
                  </a:solidFill>
                  <a:latin typeface="Nanum Gothic"/>
                  <a:ea typeface="Nanum Gothic"/>
                  <a:cs typeface="Nanum Gothic"/>
                  <a:sym typeface="Nanum Gothic"/>
                </a:rPr>
                <a:t>TimeDistributed</a:t>
              </a:r>
              <a:endParaRPr sz="1500">
                <a:solidFill>
                  <a:srgbClr val="FF0000"/>
                </a:solidFill>
              </a:endParaRPr>
            </a:p>
          </p:txBody>
        </p:sp>
        <p:sp>
          <p:nvSpPr>
            <p:cNvPr id="503" name="Google Shape;503;p43"/>
            <p:cNvSpPr/>
            <p:nvPr/>
          </p:nvSpPr>
          <p:spPr>
            <a:xfrm>
              <a:off x="5454200" y="3690313"/>
              <a:ext cx="51600" cy="618300"/>
            </a:xfrm>
            <a:prstGeom prst="leftBracket">
              <a:avLst>
                <a:gd fmla="val 8333"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3"/>
            <p:cNvSpPr/>
            <p:nvPr/>
          </p:nvSpPr>
          <p:spPr>
            <a:xfrm flipH="1">
              <a:off x="7660766" y="3690313"/>
              <a:ext cx="51600" cy="618300"/>
            </a:xfrm>
            <a:prstGeom prst="leftBracket">
              <a:avLst>
                <a:gd fmla="val 8333"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43"/>
          <p:cNvSpPr/>
          <p:nvPr/>
        </p:nvSpPr>
        <p:spPr>
          <a:xfrm>
            <a:off x="6442427" y="3549395"/>
            <a:ext cx="573000" cy="4707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KR" sz="900">
                <a:solidFill>
                  <a:schemeClr val="lt1"/>
                </a:solidFill>
                <a:latin typeface="Nanum Gothic"/>
                <a:ea typeface="Nanum Gothic"/>
                <a:cs typeface="Nanum Gothic"/>
                <a:sym typeface="Nanum Gothic"/>
              </a:rPr>
              <a:t>Conv</a:t>
            </a:r>
            <a:endParaRPr b="1" sz="900">
              <a:solidFill>
                <a:schemeClr val="lt1"/>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900">
                <a:solidFill>
                  <a:schemeClr val="lt1"/>
                </a:solidFill>
                <a:latin typeface="Nanum Gothic"/>
                <a:ea typeface="Nanum Gothic"/>
                <a:cs typeface="Nanum Gothic"/>
                <a:sym typeface="Nanum Gothic"/>
              </a:rPr>
              <a:t>2D</a:t>
            </a:r>
            <a:endParaRPr b="1" sz="900">
              <a:solidFill>
                <a:schemeClr val="lt1"/>
              </a:solidFill>
              <a:latin typeface="Nanum Gothic"/>
              <a:ea typeface="Nanum Gothic"/>
              <a:cs typeface="Nanum Gothic"/>
              <a:sym typeface="Nanum Gothic"/>
            </a:endParaRPr>
          </a:p>
        </p:txBody>
      </p:sp>
      <p:sp>
        <p:nvSpPr>
          <p:cNvPr id="506" name="Google Shape;506;p43"/>
          <p:cNvSpPr/>
          <p:nvPr/>
        </p:nvSpPr>
        <p:spPr>
          <a:xfrm>
            <a:off x="7059667" y="3549395"/>
            <a:ext cx="573000" cy="4707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KR" sz="900">
                <a:solidFill>
                  <a:schemeClr val="lt1"/>
                </a:solidFill>
                <a:latin typeface="Nanum Gothic"/>
                <a:ea typeface="Nanum Gothic"/>
                <a:cs typeface="Nanum Gothic"/>
                <a:sym typeface="Nanum Gothic"/>
              </a:rPr>
              <a:t>Conv</a:t>
            </a:r>
            <a:endParaRPr b="1" sz="900">
              <a:solidFill>
                <a:schemeClr val="lt1"/>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900">
                <a:solidFill>
                  <a:schemeClr val="lt1"/>
                </a:solidFill>
                <a:latin typeface="Nanum Gothic"/>
                <a:ea typeface="Nanum Gothic"/>
                <a:cs typeface="Nanum Gothic"/>
                <a:sym typeface="Nanum Gothic"/>
              </a:rPr>
              <a:t>2D</a:t>
            </a:r>
            <a:endParaRPr b="1" sz="900">
              <a:solidFill>
                <a:schemeClr val="lt1"/>
              </a:solidFill>
              <a:latin typeface="Nanum Gothic"/>
              <a:ea typeface="Nanum Gothic"/>
              <a:cs typeface="Nanum Gothic"/>
              <a:sym typeface="Nanum Gothic"/>
            </a:endParaRPr>
          </a:p>
        </p:txBody>
      </p:sp>
      <p:sp>
        <p:nvSpPr>
          <p:cNvPr id="507" name="Google Shape;507;p43"/>
          <p:cNvSpPr/>
          <p:nvPr/>
        </p:nvSpPr>
        <p:spPr>
          <a:xfrm>
            <a:off x="7676907" y="3549395"/>
            <a:ext cx="573000" cy="4707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KR" sz="900">
                <a:solidFill>
                  <a:schemeClr val="lt1"/>
                </a:solidFill>
                <a:latin typeface="Nanum Gothic"/>
                <a:ea typeface="Nanum Gothic"/>
                <a:cs typeface="Nanum Gothic"/>
                <a:sym typeface="Nanum Gothic"/>
              </a:rPr>
              <a:t>Conv</a:t>
            </a:r>
            <a:endParaRPr b="1" sz="900">
              <a:solidFill>
                <a:schemeClr val="lt1"/>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900">
                <a:solidFill>
                  <a:schemeClr val="lt1"/>
                </a:solidFill>
                <a:latin typeface="Nanum Gothic"/>
                <a:ea typeface="Nanum Gothic"/>
                <a:cs typeface="Nanum Gothic"/>
                <a:sym typeface="Nanum Gothic"/>
              </a:rPr>
              <a:t>2D</a:t>
            </a:r>
            <a:endParaRPr b="1" sz="900">
              <a:solidFill>
                <a:schemeClr val="lt1"/>
              </a:solidFill>
              <a:latin typeface="Nanum Gothic"/>
              <a:ea typeface="Nanum Gothic"/>
              <a:cs typeface="Nanum Gothic"/>
              <a:sym typeface="Nanum Gothic"/>
            </a:endParaRPr>
          </a:p>
        </p:txBody>
      </p:sp>
      <p:sp>
        <p:nvSpPr>
          <p:cNvPr id="508" name="Google Shape;508;p43"/>
          <p:cNvSpPr/>
          <p:nvPr/>
        </p:nvSpPr>
        <p:spPr>
          <a:xfrm>
            <a:off x="8294146" y="3549395"/>
            <a:ext cx="573000" cy="4707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KR" sz="900">
                <a:solidFill>
                  <a:schemeClr val="lt1"/>
                </a:solidFill>
                <a:latin typeface="Nanum Gothic"/>
                <a:ea typeface="Nanum Gothic"/>
                <a:cs typeface="Nanum Gothic"/>
                <a:sym typeface="Nanum Gothic"/>
              </a:rPr>
              <a:t>Conv</a:t>
            </a:r>
            <a:endParaRPr b="1" sz="900">
              <a:solidFill>
                <a:schemeClr val="lt1"/>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900">
                <a:solidFill>
                  <a:schemeClr val="lt1"/>
                </a:solidFill>
                <a:latin typeface="Nanum Gothic"/>
                <a:ea typeface="Nanum Gothic"/>
                <a:cs typeface="Nanum Gothic"/>
                <a:sym typeface="Nanum Gothic"/>
              </a:rPr>
              <a:t>2D</a:t>
            </a:r>
            <a:endParaRPr b="1" sz="900">
              <a:solidFill>
                <a:schemeClr val="lt1"/>
              </a:solidFill>
              <a:latin typeface="Nanum Gothic"/>
              <a:ea typeface="Nanum Gothic"/>
              <a:cs typeface="Nanum Gothic"/>
              <a:sym typeface="Nanum Gothic"/>
            </a:endParaRPr>
          </a:p>
        </p:txBody>
      </p:sp>
      <p:grpSp>
        <p:nvGrpSpPr>
          <p:cNvPr id="509" name="Google Shape;509;p43"/>
          <p:cNvGrpSpPr/>
          <p:nvPr/>
        </p:nvGrpSpPr>
        <p:grpSpPr>
          <a:xfrm>
            <a:off x="5819218" y="1602469"/>
            <a:ext cx="3047933" cy="2417629"/>
            <a:chOff x="377875" y="1690573"/>
            <a:chExt cx="3264360" cy="2537927"/>
          </a:xfrm>
        </p:grpSpPr>
        <p:sp>
          <p:nvSpPr>
            <p:cNvPr id="510" name="Google Shape;510;p43"/>
            <p:cNvSpPr/>
            <p:nvPr/>
          </p:nvSpPr>
          <p:spPr>
            <a:xfrm>
              <a:off x="377875" y="3734400"/>
              <a:ext cx="613800" cy="4941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KR" sz="900">
                  <a:solidFill>
                    <a:schemeClr val="lt1"/>
                  </a:solidFill>
                  <a:latin typeface="Nanum Gothic"/>
                  <a:ea typeface="Nanum Gothic"/>
                  <a:cs typeface="Nanum Gothic"/>
                  <a:sym typeface="Nanum Gothic"/>
                </a:rPr>
                <a:t>Conv</a:t>
              </a:r>
              <a:endParaRPr b="1" sz="900">
                <a:solidFill>
                  <a:schemeClr val="lt1"/>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900">
                  <a:solidFill>
                    <a:schemeClr val="lt1"/>
                  </a:solidFill>
                  <a:latin typeface="Nanum Gothic"/>
                  <a:ea typeface="Nanum Gothic"/>
                  <a:cs typeface="Nanum Gothic"/>
                  <a:sym typeface="Nanum Gothic"/>
                </a:rPr>
                <a:t>2D</a:t>
              </a:r>
              <a:endParaRPr b="1" sz="900">
                <a:solidFill>
                  <a:schemeClr val="lt1"/>
                </a:solidFill>
                <a:latin typeface="Nanum Gothic"/>
                <a:ea typeface="Nanum Gothic"/>
                <a:cs typeface="Nanum Gothic"/>
                <a:sym typeface="Nanum Gothic"/>
              </a:endParaRPr>
            </a:p>
          </p:txBody>
        </p:sp>
        <p:pic>
          <p:nvPicPr>
            <p:cNvPr id="511" name="Google Shape;511;p43"/>
            <p:cNvPicPr preferRelativeResize="0"/>
            <p:nvPr/>
          </p:nvPicPr>
          <p:blipFill>
            <a:blip r:embed="rId3">
              <a:alphaModFix/>
            </a:blip>
            <a:stretch>
              <a:fillRect/>
            </a:stretch>
          </p:blipFill>
          <p:spPr>
            <a:xfrm>
              <a:off x="377883" y="1690573"/>
              <a:ext cx="3264352" cy="1632164"/>
            </a:xfrm>
            <a:prstGeom prst="rect">
              <a:avLst/>
            </a:prstGeom>
            <a:noFill/>
            <a:ln>
              <a:noFill/>
            </a:ln>
          </p:spPr>
        </p:pic>
        <p:cxnSp>
          <p:nvCxnSpPr>
            <p:cNvPr id="512" name="Google Shape;512;p43"/>
            <p:cNvCxnSpPr>
              <a:endCxn id="510" idx="0"/>
            </p:cNvCxnSpPr>
            <p:nvPr/>
          </p:nvCxnSpPr>
          <p:spPr>
            <a:xfrm flipH="1">
              <a:off x="684775" y="2892300"/>
              <a:ext cx="5400" cy="842100"/>
            </a:xfrm>
            <a:prstGeom prst="straightConnector1">
              <a:avLst/>
            </a:prstGeom>
            <a:noFill/>
            <a:ln cap="flat" cmpd="sng" w="9525">
              <a:solidFill>
                <a:schemeClr val="dk2"/>
              </a:solidFill>
              <a:prstDash val="solid"/>
              <a:round/>
              <a:headEnd len="med" w="med" type="none"/>
              <a:tailEnd len="med" w="med" type="triangle"/>
            </a:ln>
          </p:spPr>
        </p:cxnSp>
      </p:grpSp>
      <p:cxnSp>
        <p:nvCxnSpPr>
          <p:cNvPr id="513" name="Google Shape;513;p43"/>
          <p:cNvCxnSpPr/>
          <p:nvPr/>
        </p:nvCxnSpPr>
        <p:spPr>
          <a:xfrm flipH="1">
            <a:off x="6726363" y="2747209"/>
            <a:ext cx="5100" cy="802200"/>
          </a:xfrm>
          <a:prstGeom prst="straightConnector1">
            <a:avLst/>
          </a:prstGeom>
          <a:noFill/>
          <a:ln cap="flat" cmpd="sng" w="9525">
            <a:solidFill>
              <a:schemeClr val="dk2"/>
            </a:solidFill>
            <a:prstDash val="solid"/>
            <a:round/>
            <a:headEnd len="med" w="med" type="none"/>
            <a:tailEnd len="med" w="med" type="triangle"/>
          </a:ln>
        </p:spPr>
      </p:cxnSp>
      <p:cxnSp>
        <p:nvCxnSpPr>
          <p:cNvPr id="514" name="Google Shape;514;p43"/>
          <p:cNvCxnSpPr/>
          <p:nvPr/>
        </p:nvCxnSpPr>
        <p:spPr>
          <a:xfrm flipH="1">
            <a:off x="7340625" y="2747209"/>
            <a:ext cx="5100" cy="802200"/>
          </a:xfrm>
          <a:prstGeom prst="straightConnector1">
            <a:avLst/>
          </a:prstGeom>
          <a:noFill/>
          <a:ln cap="flat" cmpd="sng" w="9525">
            <a:solidFill>
              <a:schemeClr val="dk2"/>
            </a:solidFill>
            <a:prstDash val="solid"/>
            <a:round/>
            <a:headEnd len="med" w="med" type="none"/>
            <a:tailEnd len="med" w="med" type="triangle"/>
          </a:ln>
        </p:spPr>
      </p:cxnSp>
      <p:cxnSp>
        <p:nvCxnSpPr>
          <p:cNvPr id="515" name="Google Shape;515;p43"/>
          <p:cNvCxnSpPr/>
          <p:nvPr/>
        </p:nvCxnSpPr>
        <p:spPr>
          <a:xfrm flipH="1">
            <a:off x="7960850" y="2747209"/>
            <a:ext cx="5100" cy="802200"/>
          </a:xfrm>
          <a:prstGeom prst="straightConnector1">
            <a:avLst/>
          </a:prstGeom>
          <a:noFill/>
          <a:ln cap="flat" cmpd="sng" w="9525">
            <a:solidFill>
              <a:schemeClr val="dk2"/>
            </a:solidFill>
            <a:prstDash val="solid"/>
            <a:round/>
            <a:headEnd len="med" w="med" type="none"/>
            <a:tailEnd len="med" w="med" type="triangle"/>
          </a:ln>
        </p:spPr>
      </p:cxnSp>
      <p:cxnSp>
        <p:nvCxnSpPr>
          <p:cNvPr id="516" name="Google Shape;516;p43"/>
          <p:cNvCxnSpPr/>
          <p:nvPr/>
        </p:nvCxnSpPr>
        <p:spPr>
          <a:xfrm flipH="1">
            <a:off x="8581063" y="2740770"/>
            <a:ext cx="5100" cy="802200"/>
          </a:xfrm>
          <a:prstGeom prst="straightConnector1">
            <a:avLst/>
          </a:prstGeom>
          <a:noFill/>
          <a:ln cap="flat" cmpd="sng" w="9525">
            <a:solidFill>
              <a:schemeClr val="dk2"/>
            </a:solidFill>
            <a:prstDash val="solid"/>
            <a:round/>
            <a:headEnd len="med" w="med" type="none"/>
            <a:tailEnd len="med" w="med" type="triangle"/>
          </a:ln>
        </p:spPr>
      </p:cxnSp>
      <p:sp>
        <p:nvSpPr>
          <p:cNvPr id="517" name="Google Shape;517;p43"/>
          <p:cNvSpPr/>
          <p:nvPr/>
        </p:nvSpPr>
        <p:spPr>
          <a:xfrm>
            <a:off x="5566000" y="1892075"/>
            <a:ext cx="3471900" cy="231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43"/>
          <p:cNvGrpSpPr/>
          <p:nvPr/>
        </p:nvGrpSpPr>
        <p:grpSpPr>
          <a:xfrm>
            <a:off x="6312370" y="4613725"/>
            <a:ext cx="2061600" cy="2133575"/>
            <a:chOff x="5554425" y="4624575"/>
            <a:chExt cx="2061600" cy="2133575"/>
          </a:xfrm>
        </p:grpSpPr>
        <p:sp>
          <p:nvSpPr>
            <p:cNvPr id="519" name="Google Shape;519;p43"/>
            <p:cNvSpPr/>
            <p:nvPr/>
          </p:nvSpPr>
          <p:spPr>
            <a:xfrm>
              <a:off x="5554425" y="4624575"/>
              <a:ext cx="2061600" cy="823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500">
                  <a:solidFill>
                    <a:schemeClr val="lt1"/>
                  </a:solidFill>
                  <a:latin typeface="Nanum Gothic"/>
                  <a:ea typeface="Nanum Gothic"/>
                  <a:cs typeface="Nanum Gothic"/>
                  <a:sym typeface="Nanum Gothic"/>
                </a:rPr>
                <a:t>RNN Architecture</a:t>
              </a:r>
              <a:endParaRPr b="1" sz="1500">
                <a:solidFill>
                  <a:schemeClr val="lt1"/>
                </a:solidFill>
                <a:latin typeface="Nanum Gothic"/>
                <a:ea typeface="Nanum Gothic"/>
                <a:cs typeface="Nanum Gothic"/>
                <a:sym typeface="Nanum Gothic"/>
              </a:endParaRPr>
            </a:p>
            <a:p>
              <a:pPr indent="0" lvl="0" marL="0" rtl="0" algn="ctr">
                <a:spcBef>
                  <a:spcPts val="0"/>
                </a:spcBef>
                <a:spcAft>
                  <a:spcPts val="0"/>
                </a:spcAft>
                <a:buNone/>
              </a:pPr>
              <a:r>
                <a:rPr b="1" lang="ko-KR" sz="1500">
                  <a:solidFill>
                    <a:srgbClr val="FFFF00"/>
                  </a:solidFill>
                  <a:latin typeface="Nanum Gothic"/>
                  <a:ea typeface="Nanum Gothic"/>
                  <a:cs typeface="Nanum Gothic"/>
                  <a:sym typeface="Nanum Gothic"/>
                </a:rPr>
                <a:t>(LSTM, GRU)</a:t>
              </a:r>
              <a:endParaRPr b="1" sz="1500">
                <a:solidFill>
                  <a:srgbClr val="FFFF00"/>
                </a:solidFill>
                <a:latin typeface="Nanum Gothic"/>
                <a:ea typeface="Nanum Gothic"/>
                <a:cs typeface="Nanum Gothic"/>
                <a:sym typeface="Nanum Gothic"/>
              </a:endParaRPr>
            </a:p>
          </p:txBody>
        </p:sp>
        <p:sp>
          <p:nvSpPr>
            <p:cNvPr id="520" name="Google Shape;520;p43"/>
            <p:cNvSpPr/>
            <p:nvPr/>
          </p:nvSpPr>
          <p:spPr>
            <a:xfrm>
              <a:off x="5554425" y="5691350"/>
              <a:ext cx="2061600" cy="823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500">
                  <a:solidFill>
                    <a:schemeClr val="lt1"/>
                  </a:solidFill>
                  <a:latin typeface="Nanum Gothic"/>
                  <a:ea typeface="Nanum Gothic"/>
                  <a:cs typeface="Nanum Gothic"/>
                  <a:sym typeface="Nanum Gothic"/>
                </a:rPr>
                <a:t>Dense</a:t>
              </a:r>
              <a:endParaRPr b="1" sz="1500">
                <a:solidFill>
                  <a:schemeClr val="lt1"/>
                </a:solidFill>
                <a:latin typeface="Nanum Gothic"/>
                <a:ea typeface="Nanum Gothic"/>
                <a:cs typeface="Nanum Gothic"/>
                <a:sym typeface="Nanum Gothic"/>
              </a:endParaRPr>
            </a:p>
          </p:txBody>
        </p:sp>
        <p:cxnSp>
          <p:nvCxnSpPr>
            <p:cNvPr id="521" name="Google Shape;521;p43"/>
            <p:cNvCxnSpPr>
              <a:stCxn id="519" idx="2"/>
              <a:endCxn id="520" idx="0"/>
            </p:cNvCxnSpPr>
            <p:nvPr/>
          </p:nvCxnSpPr>
          <p:spPr>
            <a:xfrm>
              <a:off x="6585225" y="5447775"/>
              <a:ext cx="0" cy="243600"/>
            </a:xfrm>
            <a:prstGeom prst="straightConnector1">
              <a:avLst/>
            </a:prstGeom>
            <a:noFill/>
            <a:ln cap="flat" cmpd="sng" w="9525">
              <a:solidFill>
                <a:schemeClr val="dk2"/>
              </a:solidFill>
              <a:prstDash val="solid"/>
              <a:round/>
              <a:headEnd len="med" w="med" type="none"/>
              <a:tailEnd len="med" w="med" type="triangle"/>
            </a:ln>
          </p:spPr>
        </p:cxnSp>
        <p:cxnSp>
          <p:nvCxnSpPr>
            <p:cNvPr id="522" name="Google Shape;522;p43"/>
            <p:cNvCxnSpPr>
              <a:stCxn id="520" idx="2"/>
            </p:cNvCxnSpPr>
            <p:nvPr/>
          </p:nvCxnSpPr>
          <p:spPr>
            <a:xfrm>
              <a:off x="6585225" y="6514550"/>
              <a:ext cx="0" cy="243600"/>
            </a:xfrm>
            <a:prstGeom prst="straightConnector1">
              <a:avLst/>
            </a:prstGeom>
            <a:noFill/>
            <a:ln cap="flat" cmpd="sng" w="9525">
              <a:solidFill>
                <a:schemeClr val="dk2"/>
              </a:solidFill>
              <a:prstDash val="solid"/>
              <a:round/>
              <a:headEnd len="med" w="med" type="none"/>
              <a:tailEnd len="med" w="med" type="triangle"/>
            </a:ln>
          </p:spPr>
        </p:cxnSp>
      </p:grpSp>
      <p:grpSp>
        <p:nvGrpSpPr>
          <p:cNvPr id="523" name="Google Shape;523;p43"/>
          <p:cNvGrpSpPr/>
          <p:nvPr/>
        </p:nvGrpSpPr>
        <p:grpSpPr>
          <a:xfrm>
            <a:off x="6273400" y="4019987"/>
            <a:ext cx="2163650" cy="593590"/>
            <a:chOff x="5541150" y="2746250"/>
            <a:chExt cx="2163650" cy="850050"/>
          </a:xfrm>
        </p:grpSpPr>
        <p:cxnSp>
          <p:nvCxnSpPr>
            <p:cNvPr id="524" name="Google Shape;524;p43"/>
            <p:cNvCxnSpPr/>
            <p:nvPr/>
          </p:nvCxnSpPr>
          <p:spPr>
            <a:xfrm>
              <a:off x="5541150" y="2746400"/>
              <a:ext cx="740400" cy="837000"/>
            </a:xfrm>
            <a:prstGeom prst="straightConnector1">
              <a:avLst/>
            </a:prstGeom>
            <a:noFill/>
            <a:ln cap="flat" cmpd="sng" w="9525">
              <a:solidFill>
                <a:schemeClr val="dk2"/>
              </a:solidFill>
              <a:prstDash val="solid"/>
              <a:round/>
              <a:headEnd len="med" w="med" type="none"/>
              <a:tailEnd len="med" w="med" type="triangle"/>
            </a:ln>
          </p:spPr>
        </p:cxnSp>
        <p:cxnSp>
          <p:nvCxnSpPr>
            <p:cNvPr id="525" name="Google Shape;525;p43"/>
            <p:cNvCxnSpPr/>
            <p:nvPr/>
          </p:nvCxnSpPr>
          <p:spPr>
            <a:xfrm>
              <a:off x="5978925" y="2759150"/>
              <a:ext cx="470100" cy="824400"/>
            </a:xfrm>
            <a:prstGeom prst="straightConnector1">
              <a:avLst/>
            </a:prstGeom>
            <a:noFill/>
            <a:ln cap="flat" cmpd="sng" w="9525">
              <a:solidFill>
                <a:schemeClr val="dk2"/>
              </a:solidFill>
              <a:prstDash val="solid"/>
              <a:round/>
              <a:headEnd len="med" w="med" type="none"/>
              <a:tailEnd len="med" w="med" type="triangle"/>
            </a:ln>
          </p:spPr>
        </p:cxnSp>
        <p:cxnSp>
          <p:nvCxnSpPr>
            <p:cNvPr id="526" name="Google Shape;526;p43"/>
            <p:cNvCxnSpPr/>
            <p:nvPr/>
          </p:nvCxnSpPr>
          <p:spPr>
            <a:xfrm flipH="1">
              <a:off x="6585225" y="2746250"/>
              <a:ext cx="5400" cy="842100"/>
            </a:xfrm>
            <a:prstGeom prst="straightConnector1">
              <a:avLst/>
            </a:prstGeom>
            <a:noFill/>
            <a:ln cap="flat" cmpd="sng" w="9525">
              <a:solidFill>
                <a:schemeClr val="dk2"/>
              </a:solidFill>
              <a:prstDash val="solid"/>
              <a:round/>
              <a:headEnd len="med" w="med" type="none"/>
              <a:tailEnd len="med" w="med" type="triangle"/>
            </a:ln>
          </p:spPr>
        </p:cxnSp>
        <p:cxnSp>
          <p:nvCxnSpPr>
            <p:cNvPr id="527" name="Google Shape;527;p43"/>
            <p:cNvCxnSpPr/>
            <p:nvPr/>
          </p:nvCxnSpPr>
          <p:spPr>
            <a:xfrm flipH="1">
              <a:off x="6739075" y="2746400"/>
              <a:ext cx="424800" cy="849900"/>
            </a:xfrm>
            <a:prstGeom prst="straightConnector1">
              <a:avLst/>
            </a:prstGeom>
            <a:noFill/>
            <a:ln cap="flat" cmpd="sng" w="9525">
              <a:solidFill>
                <a:schemeClr val="dk2"/>
              </a:solidFill>
              <a:prstDash val="solid"/>
              <a:round/>
              <a:headEnd len="med" w="med" type="none"/>
              <a:tailEnd len="med" w="med" type="triangle"/>
            </a:ln>
          </p:spPr>
        </p:cxnSp>
        <p:cxnSp>
          <p:nvCxnSpPr>
            <p:cNvPr id="528" name="Google Shape;528;p43"/>
            <p:cNvCxnSpPr/>
            <p:nvPr/>
          </p:nvCxnSpPr>
          <p:spPr>
            <a:xfrm flipH="1">
              <a:off x="6894500" y="2752850"/>
              <a:ext cx="810300" cy="8370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4"/>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sp>
        <p:nvSpPr>
          <p:cNvPr id="534" name="Google Shape;534;p44"/>
          <p:cNvSpPr txBox="1"/>
          <p:nvPr>
            <p:ph idx="1" type="body"/>
          </p:nvPr>
        </p:nvSpPr>
        <p:spPr>
          <a:xfrm>
            <a:off x="104550" y="821875"/>
            <a:ext cx="8858400" cy="45261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3. 딥러닝 모델개발 </a:t>
            </a:r>
            <a:r>
              <a:rPr b="1" lang="ko-KR" sz="2000">
                <a:solidFill>
                  <a:srgbClr val="0000FF"/>
                </a:solidFill>
              </a:rPr>
              <a:t>- Conv2D + GRU</a:t>
            </a:r>
            <a:endParaRPr b="1" sz="20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rPr b="1" lang="ko-KR" sz="1500"/>
              <a:t>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ctr">
              <a:lnSpc>
                <a:spcPct val="100000"/>
              </a:lnSpc>
              <a:spcBef>
                <a:spcPts val="0"/>
              </a:spcBef>
              <a:spcAft>
                <a:spcPts val="0"/>
              </a:spcAft>
              <a:buNone/>
            </a:pPr>
            <a:r>
              <a:rPr b="1" lang="ko-KR" sz="1500"/>
              <a:t>	1) </a:t>
            </a:r>
            <a:r>
              <a:rPr b="1" lang="ko-KR" sz="1500"/>
              <a:t>기본적인 CNN(Conv2D)과</a:t>
            </a:r>
            <a:endParaRPr b="1" sz="1500"/>
          </a:p>
          <a:p>
            <a:pPr indent="0" lvl="0" marL="0" rtl="0" algn="ctr">
              <a:lnSpc>
                <a:spcPct val="100000"/>
              </a:lnSpc>
              <a:spcBef>
                <a:spcPts val="0"/>
              </a:spcBef>
              <a:spcAft>
                <a:spcPts val="0"/>
              </a:spcAft>
              <a:buNone/>
            </a:pPr>
            <a:r>
              <a:t/>
            </a:r>
            <a:endParaRPr b="1" sz="1500"/>
          </a:p>
          <a:p>
            <a:pPr indent="457200" lvl="0" marL="0" rtl="0" algn="ctr">
              <a:lnSpc>
                <a:spcPct val="100000"/>
              </a:lnSpc>
              <a:spcBef>
                <a:spcPts val="0"/>
              </a:spcBef>
              <a:spcAft>
                <a:spcPts val="0"/>
              </a:spcAft>
              <a:buNone/>
            </a:pPr>
            <a:r>
              <a:rPr lang="ko-KR" sz="1500"/>
              <a:t>Input Data가 크고, 학습하는데 시간이 오래걸리기 때문에</a:t>
            </a:r>
            <a:endParaRPr sz="1500"/>
          </a:p>
          <a:p>
            <a:pPr indent="457200" lvl="0" marL="0" rtl="0" algn="ctr">
              <a:lnSpc>
                <a:spcPct val="100000"/>
              </a:lnSpc>
              <a:spcBef>
                <a:spcPts val="0"/>
              </a:spcBef>
              <a:spcAft>
                <a:spcPts val="0"/>
              </a:spcAft>
              <a:buNone/>
            </a:pPr>
            <a:r>
              <a:rPr b="1" lang="ko-KR" sz="1500"/>
              <a:t>  </a:t>
            </a:r>
            <a:endParaRPr b="1" sz="1500"/>
          </a:p>
          <a:p>
            <a:pPr indent="457200" lvl="0" marL="0" rtl="0" algn="ctr">
              <a:lnSpc>
                <a:spcPct val="100000"/>
              </a:lnSpc>
              <a:spcBef>
                <a:spcPts val="0"/>
              </a:spcBef>
              <a:spcAft>
                <a:spcPts val="0"/>
              </a:spcAft>
              <a:buNone/>
            </a:pPr>
            <a:r>
              <a:rPr b="1" lang="ko-KR" sz="1500"/>
              <a:t>2)</a:t>
            </a:r>
            <a:r>
              <a:rPr b="1" lang="ko-KR" sz="1500"/>
              <a:t> 장기기억을 보존하는 Framework 중 파라미터가 적은 GRU를 사용</a:t>
            </a:r>
            <a:endParaRPr b="1" sz="1500"/>
          </a:p>
          <a:p>
            <a:pPr indent="457200" lvl="0" marL="0" rtl="0" algn="ctr">
              <a:lnSpc>
                <a:spcPct val="100000"/>
              </a:lnSpc>
              <a:spcBef>
                <a:spcPts val="0"/>
              </a:spcBef>
              <a:spcAft>
                <a:spcPts val="0"/>
              </a:spcAft>
              <a:buNone/>
            </a:pPr>
            <a:r>
              <a:t/>
            </a:r>
            <a:endParaRPr b="1" sz="1500"/>
          </a:p>
          <a:p>
            <a:pPr indent="457200" lvl="0" marL="0" rtl="0" algn="just">
              <a:lnSpc>
                <a:spcPct val="100000"/>
              </a:lnSpc>
              <a:spcBef>
                <a:spcPts val="0"/>
              </a:spcBef>
              <a:spcAft>
                <a:spcPts val="0"/>
              </a:spcAft>
              <a:buNone/>
            </a:pPr>
            <a:r>
              <a:t/>
            </a:r>
            <a:endParaRPr b="1" sz="1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5"/>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sp>
        <p:nvSpPr>
          <p:cNvPr id="540" name="Google Shape;540;p45"/>
          <p:cNvSpPr txBox="1"/>
          <p:nvPr>
            <p:ph idx="1" type="body"/>
          </p:nvPr>
        </p:nvSpPr>
        <p:spPr>
          <a:xfrm>
            <a:off x="104550" y="821875"/>
            <a:ext cx="8858400" cy="45261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3. 딥러닝 모델개발 </a:t>
            </a:r>
            <a:r>
              <a:rPr b="1" lang="ko-KR" sz="2000">
                <a:solidFill>
                  <a:srgbClr val="0000FF"/>
                </a:solidFill>
              </a:rPr>
              <a:t>- Conv2D + GRU</a:t>
            </a:r>
            <a:endParaRPr b="1" sz="2000"/>
          </a:p>
          <a:p>
            <a:pPr indent="0" lvl="0" marL="0" rtl="0" algn="just">
              <a:lnSpc>
                <a:spcPct val="100000"/>
              </a:lnSpc>
              <a:spcBef>
                <a:spcPts val="0"/>
              </a:spcBef>
              <a:spcAft>
                <a:spcPts val="0"/>
              </a:spcAft>
              <a:buNone/>
            </a:pPr>
            <a:r>
              <a:t/>
            </a:r>
            <a:endParaRPr b="1" sz="2000"/>
          </a:p>
        </p:txBody>
      </p:sp>
      <p:graphicFrame>
        <p:nvGraphicFramePr>
          <p:cNvPr id="541" name="Google Shape;541;p45"/>
          <p:cNvGraphicFramePr/>
          <p:nvPr/>
        </p:nvGraphicFramePr>
        <p:xfrm>
          <a:off x="142800" y="1358247"/>
          <a:ext cx="3000000" cy="3000000"/>
        </p:xfrm>
        <a:graphic>
          <a:graphicData uri="http://schemas.openxmlformats.org/drawingml/2006/table">
            <a:tbl>
              <a:tblPr>
                <a:noFill/>
                <a:tableStyleId>{72F3987B-600C-41DB-9A22-5B34286B14CA}</a:tableStyleId>
              </a:tblPr>
              <a:tblGrid>
                <a:gridCol w="4318350"/>
                <a:gridCol w="4318350"/>
              </a:tblGrid>
              <a:tr h="463050">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모델</a:t>
                      </a:r>
                      <a:endParaRPr b="1" sz="2000">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Test set 결과</a:t>
                      </a:r>
                      <a:endParaRPr b="1" sz="2000">
                        <a:latin typeface="Nanum Gothic"/>
                        <a:ea typeface="Nanum Gothic"/>
                        <a:cs typeface="Nanum Gothic"/>
                        <a:sym typeface="Nanum Gothic"/>
                      </a:endParaRPr>
                    </a:p>
                  </a:txBody>
                  <a:tcPr marT="91425" marB="91425" marR="91425" marL="91425">
                    <a:solidFill>
                      <a:srgbClr val="CFE2F3"/>
                    </a:solidFill>
                  </a:tcPr>
                </a:tc>
              </a:tr>
              <a:tr h="1430975">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Conv2D</a:t>
                      </a:r>
                      <a:r>
                        <a:rPr b="1" lang="ko-KR" sz="2000">
                          <a:latin typeface="Nanum Gothic"/>
                          <a:ea typeface="Nanum Gothic"/>
                          <a:cs typeface="Nanum Gothic"/>
                          <a:sym typeface="Nanum Gothic"/>
                        </a:rPr>
                        <a:t> + GRU</a:t>
                      </a:r>
                      <a:endParaRPr b="1" sz="2000">
                        <a:latin typeface="Nanum Gothic"/>
                        <a:ea typeface="Nanum Gothic"/>
                        <a:cs typeface="Nanum Gothic"/>
                        <a:sym typeface="Nanum Gothic"/>
                      </a:endParaRPr>
                    </a:p>
                    <a:p>
                      <a:pPr indent="0" lvl="0" marL="0" rtl="0" algn="ctr">
                        <a:spcBef>
                          <a:spcPts val="0"/>
                        </a:spcBef>
                        <a:spcAft>
                          <a:spcPts val="0"/>
                        </a:spcAft>
                        <a:buNone/>
                      </a:pPr>
                      <a:r>
                        <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Dense Layer: 4 </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Dropout: 0.5</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epoch = 5 / batch size = 2</a:t>
                      </a:r>
                      <a:endParaRPr b="1">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b="1" sz="2000">
                        <a:solidFill>
                          <a:schemeClr val="dk1"/>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Loss :  1.0158</a:t>
                      </a:r>
                      <a:endParaRPr b="1" sz="2000">
                        <a:solidFill>
                          <a:schemeClr val="dk1"/>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Accuracy :  0.5840</a:t>
                      </a:r>
                      <a:endParaRPr b="1" sz="2000">
                        <a:latin typeface="Nanum Gothic"/>
                        <a:ea typeface="Nanum Gothic"/>
                        <a:cs typeface="Nanum Gothic"/>
                        <a:sym typeface="Nanum Gothic"/>
                      </a:endParaRPr>
                    </a:p>
                  </a:txBody>
                  <a:tcPr marT="91425" marB="91425" marR="91425" marL="91425"/>
                </a:tc>
              </a:tr>
              <a:tr h="554125">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Training &amp; Validation Accuracy</a:t>
                      </a:r>
                      <a:endParaRPr b="1" sz="2000">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sz="2000">
                          <a:solidFill>
                            <a:schemeClr val="dk1"/>
                          </a:solidFill>
                          <a:latin typeface="Nanum Gothic"/>
                          <a:ea typeface="Nanum Gothic"/>
                          <a:cs typeface="Nanum Gothic"/>
                          <a:sym typeface="Nanum Gothic"/>
                        </a:rPr>
                        <a:t>Training &amp; Validation Loss</a:t>
                      </a:r>
                      <a:endParaRPr b="1" sz="2000">
                        <a:latin typeface="Nanum Gothic"/>
                        <a:ea typeface="Nanum Gothic"/>
                        <a:cs typeface="Nanum Gothic"/>
                        <a:sym typeface="Nanum Gothic"/>
                      </a:endParaRPr>
                    </a:p>
                  </a:txBody>
                  <a:tcPr marT="91425" marB="91425" marR="91425" marL="91425">
                    <a:solidFill>
                      <a:srgbClr val="CFE2F3"/>
                    </a:solidFill>
                  </a:tcPr>
                </a:tc>
              </a:tr>
              <a:tr h="2918875">
                <a:tc>
                  <a:txBody>
                    <a:bodyPr/>
                    <a:lstStyle/>
                    <a:p>
                      <a:pPr indent="0" lvl="0" marL="0" rtl="0" algn="ctr">
                        <a:spcBef>
                          <a:spcPts val="0"/>
                        </a:spcBef>
                        <a:spcAft>
                          <a:spcPts val="0"/>
                        </a:spcAft>
                        <a:buNone/>
                      </a:pPr>
                      <a:r>
                        <a:t/>
                      </a:r>
                      <a:endParaRPr sz="2000">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t/>
                      </a:r>
                      <a:endParaRPr sz="2000">
                        <a:latin typeface="Nanum Gothic"/>
                        <a:ea typeface="Nanum Gothic"/>
                        <a:cs typeface="Nanum Gothic"/>
                        <a:sym typeface="Nanum Gothic"/>
                      </a:endParaRPr>
                    </a:p>
                  </a:txBody>
                  <a:tcPr marT="91425" marB="91425" marR="91425" marL="91425"/>
                </a:tc>
              </a:tr>
            </a:tbl>
          </a:graphicData>
        </a:graphic>
      </p:graphicFrame>
      <p:pic>
        <p:nvPicPr>
          <p:cNvPr id="542" name="Google Shape;542;p45"/>
          <p:cNvPicPr preferRelativeResize="0"/>
          <p:nvPr/>
        </p:nvPicPr>
        <p:blipFill rotWithShape="1">
          <a:blip r:embed="rId3">
            <a:alphaModFix/>
          </a:blip>
          <a:srcRect b="0" l="3396" r="5044" t="1999"/>
          <a:stretch/>
        </p:blipFill>
        <p:spPr>
          <a:xfrm>
            <a:off x="289775" y="3858301"/>
            <a:ext cx="3953825" cy="2860450"/>
          </a:xfrm>
          <a:prstGeom prst="rect">
            <a:avLst/>
          </a:prstGeom>
          <a:noFill/>
          <a:ln>
            <a:noFill/>
          </a:ln>
        </p:spPr>
      </p:pic>
      <p:pic>
        <p:nvPicPr>
          <p:cNvPr id="543" name="Google Shape;543;p45"/>
          <p:cNvPicPr preferRelativeResize="0"/>
          <p:nvPr/>
        </p:nvPicPr>
        <p:blipFill rotWithShape="1">
          <a:blip r:embed="rId4">
            <a:alphaModFix/>
          </a:blip>
          <a:srcRect b="0" l="2565" r="1694" t="1999"/>
          <a:stretch/>
        </p:blipFill>
        <p:spPr>
          <a:xfrm>
            <a:off x="4559121" y="3863667"/>
            <a:ext cx="4134126" cy="2860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6"/>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sp>
        <p:nvSpPr>
          <p:cNvPr id="549" name="Google Shape;549;p46"/>
          <p:cNvSpPr txBox="1"/>
          <p:nvPr>
            <p:ph idx="1" type="body"/>
          </p:nvPr>
        </p:nvSpPr>
        <p:spPr>
          <a:xfrm>
            <a:off x="104550" y="821875"/>
            <a:ext cx="8858400" cy="45261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3. 딥러닝 모델개발 </a:t>
            </a:r>
            <a:r>
              <a:rPr b="1" lang="ko-KR" sz="2000">
                <a:solidFill>
                  <a:srgbClr val="0000FF"/>
                </a:solidFill>
              </a:rPr>
              <a:t>- Conv2D + GRU</a:t>
            </a:r>
            <a:endParaRPr b="1" sz="2000"/>
          </a:p>
          <a:p>
            <a:pPr indent="0" lvl="0" marL="0" rtl="0" algn="just">
              <a:lnSpc>
                <a:spcPct val="100000"/>
              </a:lnSpc>
              <a:spcBef>
                <a:spcPts val="0"/>
              </a:spcBef>
              <a:spcAft>
                <a:spcPts val="0"/>
              </a:spcAft>
              <a:buNone/>
            </a:pPr>
            <a:r>
              <a:t/>
            </a:r>
            <a:endParaRPr b="1" sz="2000"/>
          </a:p>
        </p:txBody>
      </p:sp>
      <p:graphicFrame>
        <p:nvGraphicFramePr>
          <p:cNvPr id="550" name="Google Shape;550;p46"/>
          <p:cNvGraphicFramePr/>
          <p:nvPr/>
        </p:nvGraphicFramePr>
        <p:xfrm>
          <a:off x="142800" y="1358247"/>
          <a:ext cx="3000000" cy="3000000"/>
        </p:xfrm>
        <a:graphic>
          <a:graphicData uri="http://schemas.openxmlformats.org/drawingml/2006/table">
            <a:tbl>
              <a:tblPr>
                <a:noFill/>
                <a:tableStyleId>{72F3987B-600C-41DB-9A22-5B34286B14CA}</a:tableStyleId>
              </a:tblPr>
              <a:tblGrid>
                <a:gridCol w="4318350"/>
                <a:gridCol w="4318350"/>
              </a:tblGrid>
              <a:tr h="463050">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모델</a:t>
                      </a:r>
                      <a:endParaRPr b="1" sz="2000">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sz="2000">
                          <a:solidFill>
                            <a:schemeClr val="dk1"/>
                          </a:solidFill>
                          <a:latin typeface="Nanum Gothic"/>
                          <a:ea typeface="Nanum Gothic"/>
                          <a:cs typeface="Nanum Gothic"/>
                          <a:sym typeface="Nanum Gothic"/>
                        </a:rPr>
                        <a:t>Test set 결과</a:t>
                      </a:r>
                      <a:endParaRPr b="1" sz="2000">
                        <a:latin typeface="Nanum Gothic"/>
                        <a:ea typeface="Nanum Gothic"/>
                        <a:cs typeface="Nanum Gothic"/>
                        <a:sym typeface="Nanum Gothic"/>
                      </a:endParaRPr>
                    </a:p>
                  </a:txBody>
                  <a:tcPr marT="91425" marB="91425" marR="91425" marL="91425">
                    <a:solidFill>
                      <a:srgbClr val="CFE2F3"/>
                    </a:solidFill>
                  </a:tcPr>
                </a:tc>
              </a:tr>
              <a:tr h="1430975">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Conv2D + GRU</a:t>
                      </a:r>
                      <a:endParaRPr b="1" sz="2000">
                        <a:latin typeface="Nanum Gothic"/>
                        <a:ea typeface="Nanum Gothic"/>
                        <a:cs typeface="Nanum Gothic"/>
                        <a:sym typeface="Nanum Gothic"/>
                      </a:endParaRPr>
                    </a:p>
                    <a:p>
                      <a:pPr indent="0" lvl="0" marL="0" rtl="0" algn="ctr">
                        <a:spcBef>
                          <a:spcPts val="0"/>
                        </a:spcBef>
                        <a:spcAft>
                          <a:spcPts val="0"/>
                        </a:spcAft>
                        <a:buNone/>
                      </a:pPr>
                      <a:r>
                        <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Dense Layer: 4 </a:t>
                      </a:r>
                      <a:endParaRPr b="1">
                        <a:latin typeface="Nanum Gothic"/>
                        <a:ea typeface="Nanum Gothic"/>
                        <a:cs typeface="Nanum Gothic"/>
                        <a:sym typeface="Nanum Gothic"/>
                      </a:endParaRPr>
                    </a:p>
                    <a:p>
                      <a:pPr indent="0" lvl="0" marL="0" rtl="0" algn="ctr">
                        <a:spcBef>
                          <a:spcPts val="0"/>
                        </a:spcBef>
                        <a:spcAft>
                          <a:spcPts val="0"/>
                        </a:spcAft>
                        <a:buNone/>
                      </a:pPr>
                      <a:r>
                        <a:rPr b="1" lang="ko-KR">
                          <a:solidFill>
                            <a:srgbClr val="FF0000"/>
                          </a:solidFill>
                          <a:latin typeface="Nanum Gothic"/>
                          <a:ea typeface="Nanum Gothic"/>
                          <a:cs typeface="Nanum Gothic"/>
                          <a:sym typeface="Nanum Gothic"/>
                        </a:rPr>
                        <a:t>BatchNormalization</a:t>
                      </a:r>
                      <a:endParaRPr b="1">
                        <a:solidFill>
                          <a:srgbClr val="FF0000"/>
                        </a:solidFill>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epoch = 5 / batch size = 2</a:t>
                      </a:r>
                      <a:endParaRPr b="1">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b="1" sz="2000">
                        <a:solidFill>
                          <a:schemeClr val="dk1"/>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Loss :  1.6911</a:t>
                      </a:r>
                      <a:r>
                        <a:rPr b="1" lang="ko-KR" sz="2000">
                          <a:solidFill>
                            <a:srgbClr val="FF0000"/>
                          </a:solidFill>
                          <a:latin typeface="Nanum Gothic"/>
                          <a:ea typeface="Nanum Gothic"/>
                          <a:cs typeface="Nanum Gothic"/>
                          <a:sym typeface="Nanum Gothic"/>
                        </a:rPr>
                        <a:t>(+0.6753)</a:t>
                      </a:r>
                      <a:endParaRPr b="1" sz="2000">
                        <a:solidFill>
                          <a:srgbClr val="FF0000"/>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Accuracy :  0.3420</a:t>
                      </a:r>
                      <a:r>
                        <a:rPr b="1" lang="ko-KR" sz="2000">
                          <a:solidFill>
                            <a:srgbClr val="FF0000"/>
                          </a:solidFill>
                          <a:latin typeface="Nanum Gothic"/>
                          <a:ea typeface="Nanum Gothic"/>
                          <a:cs typeface="Nanum Gothic"/>
                          <a:sym typeface="Nanum Gothic"/>
                        </a:rPr>
                        <a:t>(-0.2420)</a:t>
                      </a:r>
                      <a:endParaRPr b="1" sz="2000">
                        <a:solidFill>
                          <a:srgbClr val="FF0000"/>
                        </a:solidFill>
                        <a:latin typeface="Nanum Gothic"/>
                        <a:ea typeface="Nanum Gothic"/>
                        <a:cs typeface="Nanum Gothic"/>
                        <a:sym typeface="Nanum Gothic"/>
                      </a:endParaRPr>
                    </a:p>
                  </a:txBody>
                  <a:tcPr marT="91425" marB="91425" marR="91425" marL="91425"/>
                </a:tc>
              </a:tr>
              <a:tr h="554125">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Training &amp; Validation Accuracy</a:t>
                      </a:r>
                      <a:endParaRPr b="1" sz="2000">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sz="2000">
                          <a:solidFill>
                            <a:schemeClr val="dk1"/>
                          </a:solidFill>
                          <a:latin typeface="Nanum Gothic"/>
                          <a:ea typeface="Nanum Gothic"/>
                          <a:cs typeface="Nanum Gothic"/>
                          <a:sym typeface="Nanum Gothic"/>
                        </a:rPr>
                        <a:t>Training &amp; Validation Loss</a:t>
                      </a:r>
                      <a:endParaRPr b="1" sz="2000">
                        <a:latin typeface="Nanum Gothic"/>
                        <a:ea typeface="Nanum Gothic"/>
                        <a:cs typeface="Nanum Gothic"/>
                        <a:sym typeface="Nanum Gothic"/>
                      </a:endParaRPr>
                    </a:p>
                  </a:txBody>
                  <a:tcPr marT="91425" marB="91425" marR="91425" marL="91425">
                    <a:solidFill>
                      <a:srgbClr val="CFE2F3"/>
                    </a:solidFill>
                  </a:tcPr>
                </a:tc>
              </a:tr>
              <a:tr h="2918875">
                <a:tc>
                  <a:txBody>
                    <a:bodyPr/>
                    <a:lstStyle/>
                    <a:p>
                      <a:pPr indent="0" lvl="0" marL="0" rtl="0" algn="ctr">
                        <a:spcBef>
                          <a:spcPts val="0"/>
                        </a:spcBef>
                        <a:spcAft>
                          <a:spcPts val="0"/>
                        </a:spcAft>
                        <a:buNone/>
                      </a:pPr>
                      <a:r>
                        <a:t/>
                      </a:r>
                      <a:endParaRPr sz="2000">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t/>
                      </a:r>
                      <a:endParaRPr sz="2000">
                        <a:latin typeface="Nanum Gothic"/>
                        <a:ea typeface="Nanum Gothic"/>
                        <a:cs typeface="Nanum Gothic"/>
                        <a:sym typeface="Nanum Gothic"/>
                      </a:endParaRPr>
                    </a:p>
                  </a:txBody>
                  <a:tcPr marT="91425" marB="91425" marR="91425" marL="91425"/>
                </a:tc>
              </a:tr>
            </a:tbl>
          </a:graphicData>
        </a:graphic>
      </p:graphicFrame>
      <p:pic>
        <p:nvPicPr>
          <p:cNvPr id="551" name="Google Shape;551;p46"/>
          <p:cNvPicPr preferRelativeResize="0"/>
          <p:nvPr/>
        </p:nvPicPr>
        <p:blipFill>
          <a:blip r:embed="rId3">
            <a:alphaModFix/>
          </a:blip>
          <a:stretch>
            <a:fillRect/>
          </a:stretch>
        </p:blipFill>
        <p:spPr>
          <a:xfrm>
            <a:off x="142800" y="3831000"/>
            <a:ext cx="4318350" cy="2918874"/>
          </a:xfrm>
          <a:prstGeom prst="rect">
            <a:avLst/>
          </a:prstGeom>
          <a:noFill/>
          <a:ln>
            <a:noFill/>
          </a:ln>
        </p:spPr>
      </p:pic>
      <p:pic>
        <p:nvPicPr>
          <p:cNvPr id="552" name="Google Shape;552;p46"/>
          <p:cNvPicPr preferRelativeResize="0"/>
          <p:nvPr/>
        </p:nvPicPr>
        <p:blipFill>
          <a:blip r:embed="rId4">
            <a:alphaModFix/>
          </a:blip>
          <a:stretch>
            <a:fillRect/>
          </a:stretch>
        </p:blipFill>
        <p:spPr>
          <a:xfrm>
            <a:off x="4461150" y="3831000"/>
            <a:ext cx="4318349" cy="2918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7"/>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sp>
        <p:nvSpPr>
          <p:cNvPr id="558" name="Google Shape;558;p47"/>
          <p:cNvSpPr txBox="1"/>
          <p:nvPr>
            <p:ph idx="1" type="body"/>
          </p:nvPr>
        </p:nvSpPr>
        <p:spPr>
          <a:xfrm>
            <a:off x="104550" y="821875"/>
            <a:ext cx="8858400" cy="56439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3. 딥러닝 모델개발 </a:t>
            </a:r>
            <a:r>
              <a:rPr b="1" lang="ko-KR" sz="2000">
                <a:solidFill>
                  <a:srgbClr val="0000FF"/>
                </a:solidFill>
              </a:rPr>
              <a:t>- MobileNet + GRU</a:t>
            </a:r>
            <a:endParaRPr b="1" sz="2000"/>
          </a:p>
          <a:p>
            <a:pPr indent="0" lvl="0" marL="0" rtl="0" algn="just">
              <a:lnSpc>
                <a:spcPct val="100000"/>
              </a:lnSpc>
              <a:spcBef>
                <a:spcPts val="0"/>
              </a:spcBef>
              <a:spcAft>
                <a:spcPts val="0"/>
              </a:spcAft>
              <a:buClr>
                <a:schemeClr val="dk1"/>
              </a:buClr>
              <a:buSzPts val="1100"/>
              <a:buFont typeface="Arial"/>
              <a:buNone/>
            </a:pPr>
            <a:r>
              <a:t/>
            </a:r>
            <a:endParaRPr b="1" sz="1500"/>
          </a:p>
          <a:p>
            <a:pPr indent="0" lvl="0" marL="0" rtl="0" algn="just">
              <a:lnSpc>
                <a:spcPct val="100000"/>
              </a:lnSpc>
              <a:spcBef>
                <a:spcPts val="0"/>
              </a:spcBef>
              <a:spcAft>
                <a:spcPts val="0"/>
              </a:spcAft>
              <a:buClr>
                <a:schemeClr val="dk1"/>
              </a:buClr>
              <a:buSzPts val="1100"/>
              <a:buFont typeface="Arial"/>
              <a:buNone/>
            </a:pPr>
            <a:r>
              <a:t/>
            </a:r>
            <a:endParaRPr b="1" sz="1500"/>
          </a:p>
          <a:p>
            <a:pPr indent="0" lvl="0" marL="0" rtl="0" algn="just">
              <a:lnSpc>
                <a:spcPct val="100000"/>
              </a:lnSpc>
              <a:spcBef>
                <a:spcPts val="0"/>
              </a:spcBef>
              <a:spcAft>
                <a:spcPts val="0"/>
              </a:spcAft>
              <a:buClr>
                <a:schemeClr val="dk1"/>
              </a:buClr>
              <a:buSzPts val="1100"/>
              <a:buFont typeface="Arial"/>
              <a:buNone/>
            </a:pPr>
            <a:r>
              <a:t/>
            </a:r>
            <a:endParaRPr b="1" sz="1500"/>
          </a:p>
          <a:p>
            <a:pPr indent="0" lvl="0" marL="0" rtl="0" algn="just">
              <a:lnSpc>
                <a:spcPct val="100000"/>
              </a:lnSpc>
              <a:spcBef>
                <a:spcPts val="0"/>
              </a:spcBef>
              <a:spcAft>
                <a:spcPts val="0"/>
              </a:spcAft>
              <a:buClr>
                <a:schemeClr val="dk1"/>
              </a:buClr>
              <a:buSzPts val="1100"/>
              <a:buFont typeface="Arial"/>
              <a:buNone/>
            </a:pPr>
            <a:r>
              <a:t/>
            </a:r>
            <a:endParaRPr b="1" sz="1500"/>
          </a:p>
          <a:p>
            <a:pPr indent="0" lvl="0" marL="0" rtl="0" algn="just">
              <a:lnSpc>
                <a:spcPct val="100000"/>
              </a:lnSpc>
              <a:spcBef>
                <a:spcPts val="0"/>
              </a:spcBef>
              <a:spcAft>
                <a:spcPts val="0"/>
              </a:spcAft>
              <a:buNone/>
            </a:pPr>
            <a:r>
              <a:t/>
            </a:r>
            <a:endParaRPr b="1" sz="1500"/>
          </a:p>
          <a:p>
            <a:pPr indent="0" lvl="0" marL="0" rtl="0" algn="l">
              <a:lnSpc>
                <a:spcPct val="100000"/>
              </a:lnSpc>
              <a:spcBef>
                <a:spcPts val="0"/>
              </a:spcBef>
              <a:spcAft>
                <a:spcPts val="0"/>
              </a:spcAft>
              <a:buNone/>
            </a:pPr>
            <a:r>
              <a:t/>
            </a:r>
            <a:endParaRPr b="1" sz="1500"/>
          </a:p>
          <a:p>
            <a:pPr indent="0" lvl="0" marL="0" rtl="0" algn="l">
              <a:lnSpc>
                <a:spcPct val="100000"/>
              </a:lnSpc>
              <a:spcBef>
                <a:spcPts val="0"/>
              </a:spcBef>
              <a:spcAft>
                <a:spcPts val="0"/>
              </a:spcAft>
              <a:buNone/>
            </a:pPr>
            <a:r>
              <a:t/>
            </a:r>
            <a:endParaRPr b="1" sz="1500"/>
          </a:p>
          <a:p>
            <a:pPr indent="0" lvl="0" marL="0" rtl="0" algn="l">
              <a:lnSpc>
                <a:spcPct val="100000"/>
              </a:lnSpc>
              <a:spcBef>
                <a:spcPts val="0"/>
              </a:spcBef>
              <a:spcAft>
                <a:spcPts val="0"/>
              </a:spcAft>
              <a:buNone/>
            </a:pPr>
            <a:r>
              <a:t/>
            </a:r>
            <a:endParaRPr b="1" sz="1500"/>
          </a:p>
          <a:p>
            <a:pPr indent="0" lvl="0" marL="0" rtl="0" algn="ctr">
              <a:lnSpc>
                <a:spcPct val="100000"/>
              </a:lnSpc>
              <a:spcBef>
                <a:spcPts val="0"/>
              </a:spcBef>
              <a:spcAft>
                <a:spcPts val="0"/>
              </a:spcAft>
              <a:buNone/>
            </a:pPr>
            <a:r>
              <a:rPr lang="ko-KR" sz="1500"/>
              <a:t>아주 큰 데이터셋에 훈련된 모델의 가중치로부터</a:t>
            </a:r>
            <a:endParaRPr sz="1500"/>
          </a:p>
          <a:p>
            <a:pPr indent="0" lvl="0" marL="0" rtl="0" algn="ctr">
              <a:lnSpc>
                <a:spcPct val="100000"/>
              </a:lnSpc>
              <a:spcBef>
                <a:spcPts val="0"/>
              </a:spcBef>
              <a:spcAft>
                <a:spcPts val="0"/>
              </a:spcAft>
              <a:buNone/>
            </a:pPr>
            <a:r>
              <a:t/>
            </a:r>
            <a:endParaRPr sz="1500"/>
          </a:p>
          <a:p>
            <a:pPr indent="0" lvl="0" marL="0" rtl="0" algn="ctr">
              <a:lnSpc>
                <a:spcPct val="100000"/>
              </a:lnSpc>
              <a:spcBef>
                <a:spcPts val="0"/>
              </a:spcBef>
              <a:spcAft>
                <a:spcPts val="0"/>
              </a:spcAft>
              <a:buClr>
                <a:schemeClr val="dk1"/>
              </a:buClr>
              <a:buSzPts val="1100"/>
              <a:buFont typeface="Arial"/>
              <a:buNone/>
            </a:pPr>
            <a:r>
              <a:rPr lang="ko-KR" sz="1500"/>
              <a:t>전이 학습하는 방법 중 경량화된 모델</a:t>
            </a:r>
            <a:endParaRPr sz="1500"/>
          </a:p>
          <a:p>
            <a:pPr indent="0" lvl="0" marL="0" rtl="0" algn="just">
              <a:lnSpc>
                <a:spcPct val="100000"/>
              </a:lnSpc>
              <a:spcBef>
                <a:spcPts val="0"/>
              </a:spcBef>
              <a:spcAft>
                <a:spcPts val="0"/>
              </a:spcAft>
              <a:buClr>
                <a:schemeClr val="dk1"/>
              </a:buClr>
              <a:buSzPts val="1100"/>
              <a:buFont typeface="Arial"/>
              <a:buNone/>
            </a:pPr>
            <a:r>
              <a:t/>
            </a:r>
            <a:endParaRPr b="1" sz="1500"/>
          </a:p>
          <a:p>
            <a:pPr indent="0" lvl="0" marL="457200" rtl="0" algn="ctr">
              <a:lnSpc>
                <a:spcPct val="100000"/>
              </a:lnSpc>
              <a:spcBef>
                <a:spcPts val="0"/>
              </a:spcBef>
              <a:spcAft>
                <a:spcPts val="0"/>
              </a:spcAft>
              <a:buNone/>
            </a:pPr>
            <a:r>
              <a:rPr b="1" lang="ko-KR" sz="1500"/>
              <a:t>1) MobileNet을 사용하고</a:t>
            </a:r>
            <a:endParaRPr sz="1500"/>
          </a:p>
          <a:p>
            <a:pPr indent="457200" lvl="0" marL="0" rtl="0" algn="ctr">
              <a:lnSpc>
                <a:spcPct val="100000"/>
              </a:lnSpc>
              <a:spcBef>
                <a:spcPts val="0"/>
              </a:spcBef>
              <a:spcAft>
                <a:spcPts val="0"/>
              </a:spcAft>
              <a:buClr>
                <a:schemeClr val="dk1"/>
              </a:buClr>
              <a:buSzPts val="1100"/>
              <a:buFont typeface="Arial"/>
              <a:buNone/>
            </a:pPr>
            <a:r>
              <a:rPr b="1" lang="ko-KR" sz="1500"/>
              <a:t>  </a:t>
            </a:r>
            <a:endParaRPr b="1" sz="1500"/>
          </a:p>
          <a:p>
            <a:pPr indent="457200" lvl="0" marL="0" rtl="0" algn="ctr">
              <a:lnSpc>
                <a:spcPct val="100000"/>
              </a:lnSpc>
              <a:spcBef>
                <a:spcPts val="0"/>
              </a:spcBef>
              <a:spcAft>
                <a:spcPts val="0"/>
              </a:spcAft>
              <a:buClr>
                <a:schemeClr val="dk1"/>
              </a:buClr>
              <a:buSzPts val="1100"/>
              <a:buFont typeface="Arial"/>
              <a:buNone/>
            </a:pPr>
            <a:r>
              <a:rPr b="1" lang="ko-KR" sz="1500"/>
              <a:t>2) 장기기억을 보존하는 Framework 중 파라미터가 적은 GRU를 사용</a:t>
            </a:r>
            <a:endParaRPr b="1" sz="1500"/>
          </a:p>
          <a:p>
            <a:pPr indent="457200" lvl="0" marL="0" rtl="0" algn="ctr">
              <a:lnSpc>
                <a:spcPct val="100000"/>
              </a:lnSpc>
              <a:spcBef>
                <a:spcPts val="0"/>
              </a:spcBef>
              <a:spcAft>
                <a:spcPts val="0"/>
              </a:spcAft>
              <a:buClr>
                <a:schemeClr val="dk1"/>
              </a:buClr>
              <a:buSzPts val="1100"/>
              <a:buFont typeface="Arial"/>
              <a:buNone/>
            </a:pPr>
            <a:r>
              <a:t/>
            </a:r>
            <a:endParaRPr b="1" sz="1500"/>
          </a:p>
          <a:p>
            <a:pPr indent="0" lvl="0" marL="0" rtl="0" algn="just">
              <a:lnSpc>
                <a:spcPct val="100000"/>
              </a:lnSpc>
              <a:spcBef>
                <a:spcPts val="0"/>
              </a:spcBef>
              <a:spcAft>
                <a:spcPts val="0"/>
              </a:spcAft>
              <a:buClr>
                <a:schemeClr val="dk1"/>
              </a:buClr>
              <a:buSzPts val="1100"/>
              <a:buFont typeface="Arial"/>
              <a:buNone/>
            </a:pPr>
            <a:r>
              <a:t/>
            </a:r>
            <a:endParaRPr b="1" sz="1500"/>
          </a:p>
          <a:p>
            <a:pPr indent="0" lvl="0" marL="0" rtl="0" algn="just">
              <a:lnSpc>
                <a:spcPct val="100000"/>
              </a:lnSpc>
              <a:spcBef>
                <a:spcPts val="0"/>
              </a:spcBef>
              <a:spcAft>
                <a:spcPts val="0"/>
              </a:spcAft>
              <a:buNone/>
            </a:pPr>
            <a:r>
              <a:t/>
            </a:r>
            <a:endParaRPr b="1"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8"/>
          <p:cNvSpPr txBox="1"/>
          <p:nvPr>
            <p:ph idx="1" type="body"/>
          </p:nvPr>
        </p:nvSpPr>
        <p:spPr>
          <a:xfrm>
            <a:off x="104550" y="821875"/>
            <a:ext cx="8858400" cy="45261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1100"/>
              <a:buFont typeface="Arial"/>
              <a:buNone/>
            </a:pPr>
            <a:r>
              <a:rPr b="1" lang="ko-KR" sz="2000"/>
              <a:t>3. 딥러닝 모델개발 </a:t>
            </a:r>
            <a:r>
              <a:rPr b="1" lang="ko-KR" sz="2000">
                <a:solidFill>
                  <a:srgbClr val="0000FF"/>
                </a:solidFill>
              </a:rPr>
              <a:t>- MobileNet + GRU</a:t>
            </a:r>
            <a:endParaRPr b="1" sz="2000"/>
          </a:p>
          <a:p>
            <a:pPr indent="0" lvl="0" marL="0" rtl="0" algn="just">
              <a:lnSpc>
                <a:spcPct val="100000"/>
              </a:lnSpc>
              <a:spcBef>
                <a:spcPts val="0"/>
              </a:spcBef>
              <a:spcAft>
                <a:spcPts val="0"/>
              </a:spcAft>
              <a:buClr>
                <a:schemeClr val="dk1"/>
              </a:buClr>
              <a:buSzPts val="1100"/>
              <a:buFont typeface="Arial"/>
              <a:buNone/>
            </a:pPr>
            <a:r>
              <a:t/>
            </a:r>
            <a:endParaRPr b="1" sz="2000"/>
          </a:p>
          <a:p>
            <a:pPr indent="0" lvl="0" marL="0" rtl="0" algn="just">
              <a:lnSpc>
                <a:spcPct val="100000"/>
              </a:lnSpc>
              <a:spcBef>
                <a:spcPts val="0"/>
              </a:spcBef>
              <a:spcAft>
                <a:spcPts val="0"/>
              </a:spcAft>
              <a:buClr>
                <a:schemeClr val="dk1"/>
              </a:buClr>
              <a:buSzPts val="1100"/>
              <a:buFont typeface="Arial"/>
              <a:buNone/>
            </a:pPr>
            <a:r>
              <a:t/>
            </a:r>
            <a:endParaRPr b="1" sz="2000"/>
          </a:p>
          <a:p>
            <a:pPr indent="0" lvl="0" marL="0" rtl="0" algn="just">
              <a:lnSpc>
                <a:spcPct val="100000"/>
              </a:lnSpc>
              <a:spcBef>
                <a:spcPts val="0"/>
              </a:spcBef>
              <a:spcAft>
                <a:spcPts val="0"/>
              </a:spcAft>
              <a:buNone/>
            </a:pPr>
            <a:r>
              <a:t/>
            </a:r>
            <a:endParaRPr b="1" sz="2000"/>
          </a:p>
        </p:txBody>
      </p:sp>
      <p:graphicFrame>
        <p:nvGraphicFramePr>
          <p:cNvPr id="564" name="Google Shape;564;p48"/>
          <p:cNvGraphicFramePr/>
          <p:nvPr/>
        </p:nvGraphicFramePr>
        <p:xfrm>
          <a:off x="142800" y="1358247"/>
          <a:ext cx="3000000" cy="3000000"/>
        </p:xfrm>
        <a:graphic>
          <a:graphicData uri="http://schemas.openxmlformats.org/drawingml/2006/table">
            <a:tbl>
              <a:tblPr>
                <a:noFill/>
                <a:tableStyleId>{72F3987B-600C-41DB-9A22-5B34286B14CA}</a:tableStyleId>
              </a:tblPr>
              <a:tblGrid>
                <a:gridCol w="4318350"/>
                <a:gridCol w="4318350"/>
              </a:tblGrid>
              <a:tr h="463050">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모델</a:t>
                      </a:r>
                      <a:endParaRPr b="1" sz="2000">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Test set 결과</a:t>
                      </a:r>
                      <a:endParaRPr b="1" sz="2000">
                        <a:latin typeface="Nanum Gothic"/>
                        <a:ea typeface="Nanum Gothic"/>
                        <a:cs typeface="Nanum Gothic"/>
                        <a:sym typeface="Nanum Gothic"/>
                      </a:endParaRPr>
                    </a:p>
                  </a:txBody>
                  <a:tcPr marT="91425" marB="91425" marR="91425" marL="91425">
                    <a:solidFill>
                      <a:srgbClr val="CFE2F3"/>
                    </a:solidFill>
                  </a:tcPr>
                </a:tc>
              </a:tr>
              <a:tr h="1430975">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MoblieNet + GRU</a:t>
                      </a:r>
                      <a:endParaRPr b="1" sz="2000">
                        <a:latin typeface="Nanum Gothic"/>
                        <a:ea typeface="Nanum Gothic"/>
                        <a:cs typeface="Nanum Gothic"/>
                        <a:sym typeface="Nanum Gothic"/>
                      </a:endParaRPr>
                    </a:p>
                    <a:p>
                      <a:pPr indent="0" lvl="0" marL="0" rtl="0" algn="ctr">
                        <a:spcBef>
                          <a:spcPts val="0"/>
                        </a:spcBef>
                        <a:spcAft>
                          <a:spcPts val="0"/>
                        </a:spcAft>
                        <a:buNone/>
                      </a:pPr>
                      <a:r>
                        <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Dense Layer : 4 </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Dropout : 0.5</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epoch = 10 / batch size = 2</a:t>
                      </a:r>
                      <a:endParaRPr b="1">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b="1" sz="2000">
                        <a:solidFill>
                          <a:schemeClr val="dk1"/>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Loss :  3.2725</a:t>
                      </a:r>
                      <a:endParaRPr b="1" sz="2000">
                        <a:solidFill>
                          <a:schemeClr val="dk1"/>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Accuracy :  0.4740</a:t>
                      </a:r>
                      <a:endParaRPr b="1" sz="2000">
                        <a:latin typeface="Nanum Gothic"/>
                        <a:ea typeface="Nanum Gothic"/>
                        <a:cs typeface="Nanum Gothic"/>
                        <a:sym typeface="Nanum Gothic"/>
                      </a:endParaRPr>
                    </a:p>
                  </a:txBody>
                  <a:tcPr marT="91425" marB="91425" marR="91425" marL="91425"/>
                </a:tc>
              </a:tr>
              <a:tr h="554125">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Training &amp; Validation Accuracy</a:t>
                      </a:r>
                      <a:endParaRPr b="1" sz="2000">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sz="2000">
                          <a:solidFill>
                            <a:schemeClr val="dk1"/>
                          </a:solidFill>
                          <a:latin typeface="Nanum Gothic"/>
                          <a:ea typeface="Nanum Gothic"/>
                          <a:cs typeface="Nanum Gothic"/>
                          <a:sym typeface="Nanum Gothic"/>
                        </a:rPr>
                        <a:t>Training &amp; Validation Loss</a:t>
                      </a:r>
                      <a:endParaRPr b="1" sz="2000">
                        <a:latin typeface="Nanum Gothic"/>
                        <a:ea typeface="Nanum Gothic"/>
                        <a:cs typeface="Nanum Gothic"/>
                        <a:sym typeface="Nanum Gothic"/>
                      </a:endParaRPr>
                    </a:p>
                  </a:txBody>
                  <a:tcPr marT="91425" marB="91425" marR="91425" marL="91425">
                    <a:solidFill>
                      <a:srgbClr val="CFE2F3"/>
                    </a:solidFill>
                  </a:tcPr>
                </a:tc>
              </a:tr>
              <a:tr h="2918875">
                <a:tc>
                  <a:txBody>
                    <a:bodyPr/>
                    <a:lstStyle/>
                    <a:p>
                      <a:pPr indent="0" lvl="0" marL="0" rtl="0" algn="ctr">
                        <a:spcBef>
                          <a:spcPts val="0"/>
                        </a:spcBef>
                        <a:spcAft>
                          <a:spcPts val="0"/>
                        </a:spcAft>
                        <a:buNone/>
                      </a:pPr>
                      <a:r>
                        <a:t/>
                      </a:r>
                      <a:endParaRPr sz="2000">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t/>
                      </a:r>
                      <a:endParaRPr sz="2000">
                        <a:latin typeface="Nanum Gothic"/>
                        <a:ea typeface="Nanum Gothic"/>
                        <a:cs typeface="Nanum Gothic"/>
                        <a:sym typeface="Nanum Gothic"/>
                      </a:endParaRPr>
                    </a:p>
                  </a:txBody>
                  <a:tcPr marT="91425" marB="91425" marR="91425" marL="91425"/>
                </a:tc>
              </a:tr>
            </a:tbl>
          </a:graphicData>
        </a:graphic>
      </p:graphicFrame>
      <p:pic>
        <p:nvPicPr>
          <p:cNvPr id="565" name="Google Shape;565;p48"/>
          <p:cNvPicPr preferRelativeResize="0"/>
          <p:nvPr/>
        </p:nvPicPr>
        <p:blipFill rotWithShape="1">
          <a:blip r:embed="rId3">
            <a:alphaModFix/>
          </a:blip>
          <a:srcRect b="0" l="4807" r="0" t="6393"/>
          <a:stretch/>
        </p:blipFill>
        <p:spPr>
          <a:xfrm>
            <a:off x="4592400" y="3872250"/>
            <a:ext cx="4110900" cy="2833351"/>
          </a:xfrm>
          <a:prstGeom prst="rect">
            <a:avLst/>
          </a:prstGeom>
          <a:noFill/>
          <a:ln>
            <a:noFill/>
          </a:ln>
        </p:spPr>
      </p:pic>
      <p:sp>
        <p:nvSpPr>
          <p:cNvPr id="566" name="Google Shape;566;p48"/>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pic>
        <p:nvPicPr>
          <p:cNvPr id="567" name="Google Shape;567;p48"/>
          <p:cNvPicPr preferRelativeResize="0"/>
          <p:nvPr/>
        </p:nvPicPr>
        <p:blipFill rotWithShape="1">
          <a:blip r:embed="rId4">
            <a:alphaModFix/>
          </a:blip>
          <a:srcRect b="0" l="3400" r="4441" t="6638"/>
          <a:stretch/>
        </p:blipFill>
        <p:spPr>
          <a:xfrm>
            <a:off x="288702" y="3891568"/>
            <a:ext cx="3979576" cy="2725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9"/>
          <p:cNvSpPr txBox="1"/>
          <p:nvPr>
            <p:ph idx="1" type="body"/>
          </p:nvPr>
        </p:nvSpPr>
        <p:spPr>
          <a:xfrm>
            <a:off x="104550" y="821875"/>
            <a:ext cx="8858400" cy="45261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3. 딥러닝 모델개발 </a:t>
            </a:r>
            <a:r>
              <a:rPr b="1" lang="ko-KR" sz="2000">
                <a:solidFill>
                  <a:srgbClr val="0000FF"/>
                </a:solidFill>
              </a:rPr>
              <a:t>- MobileNet + GRU</a:t>
            </a:r>
            <a:endParaRPr b="1" sz="2000"/>
          </a:p>
          <a:p>
            <a:pPr indent="0" lvl="0" marL="0" rtl="0" algn="just">
              <a:lnSpc>
                <a:spcPct val="100000"/>
              </a:lnSpc>
              <a:spcBef>
                <a:spcPts val="0"/>
              </a:spcBef>
              <a:spcAft>
                <a:spcPts val="0"/>
              </a:spcAft>
              <a:buNone/>
            </a:pPr>
            <a:r>
              <a:t/>
            </a:r>
            <a:endParaRPr b="1" sz="2000"/>
          </a:p>
          <a:p>
            <a:pPr indent="0" lvl="0" marL="0" rtl="0" algn="just">
              <a:lnSpc>
                <a:spcPct val="100000"/>
              </a:lnSpc>
              <a:spcBef>
                <a:spcPts val="0"/>
              </a:spcBef>
              <a:spcAft>
                <a:spcPts val="0"/>
              </a:spcAft>
              <a:buNone/>
            </a:pPr>
            <a:r>
              <a:t/>
            </a:r>
            <a:endParaRPr b="1" sz="2000"/>
          </a:p>
          <a:p>
            <a:pPr indent="0" lvl="0" marL="0" rtl="0" algn="just">
              <a:lnSpc>
                <a:spcPct val="100000"/>
              </a:lnSpc>
              <a:spcBef>
                <a:spcPts val="0"/>
              </a:spcBef>
              <a:spcAft>
                <a:spcPts val="0"/>
              </a:spcAft>
              <a:buNone/>
            </a:pPr>
            <a:r>
              <a:t/>
            </a:r>
            <a:endParaRPr b="1" sz="2000"/>
          </a:p>
        </p:txBody>
      </p:sp>
      <p:sp>
        <p:nvSpPr>
          <p:cNvPr id="573" name="Google Shape;573;p49"/>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graphicFrame>
        <p:nvGraphicFramePr>
          <p:cNvPr id="574" name="Google Shape;574;p49"/>
          <p:cNvGraphicFramePr/>
          <p:nvPr/>
        </p:nvGraphicFramePr>
        <p:xfrm>
          <a:off x="142800" y="1358247"/>
          <a:ext cx="3000000" cy="3000000"/>
        </p:xfrm>
        <a:graphic>
          <a:graphicData uri="http://schemas.openxmlformats.org/drawingml/2006/table">
            <a:tbl>
              <a:tblPr>
                <a:noFill/>
                <a:tableStyleId>{72F3987B-600C-41DB-9A22-5B34286B14CA}</a:tableStyleId>
              </a:tblPr>
              <a:tblGrid>
                <a:gridCol w="4318350"/>
                <a:gridCol w="4318350"/>
              </a:tblGrid>
              <a:tr h="463050">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모델</a:t>
                      </a:r>
                      <a:endParaRPr b="1" sz="2000">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Test set 결과</a:t>
                      </a:r>
                      <a:endParaRPr b="1" sz="2000">
                        <a:latin typeface="Nanum Gothic"/>
                        <a:ea typeface="Nanum Gothic"/>
                        <a:cs typeface="Nanum Gothic"/>
                        <a:sym typeface="Nanum Gothic"/>
                      </a:endParaRPr>
                    </a:p>
                  </a:txBody>
                  <a:tcPr marT="91425" marB="91425" marR="91425" marL="91425">
                    <a:solidFill>
                      <a:srgbClr val="CFE2F3"/>
                    </a:solidFill>
                  </a:tcPr>
                </a:tc>
              </a:tr>
              <a:tr h="1430975">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MoblieNet + GRU</a:t>
                      </a:r>
                      <a:endParaRPr b="1" sz="2000">
                        <a:latin typeface="Nanum Gothic"/>
                        <a:ea typeface="Nanum Gothic"/>
                        <a:cs typeface="Nanum Gothic"/>
                        <a:sym typeface="Nanum Gothic"/>
                      </a:endParaRPr>
                    </a:p>
                    <a:p>
                      <a:pPr indent="0" lvl="0" marL="0" rtl="0" algn="ctr">
                        <a:spcBef>
                          <a:spcPts val="0"/>
                        </a:spcBef>
                        <a:spcAft>
                          <a:spcPts val="0"/>
                        </a:spcAft>
                        <a:buNone/>
                      </a:pPr>
                      <a:r>
                        <a:t/>
                      </a:r>
                      <a:endParaRPr b="1">
                        <a:latin typeface="Nanum Gothic"/>
                        <a:ea typeface="Nanum Gothic"/>
                        <a:cs typeface="Nanum Gothic"/>
                        <a:sym typeface="Nanum Gothic"/>
                      </a:endParaRPr>
                    </a:p>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Dense Layer : 3</a:t>
                      </a:r>
                      <a:r>
                        <a:rPr b="1" lang="ko-KR">
                          <a:solidFill>
                            <a:srgbClr val="FF0000"/>
                          </a:solidFill>
                          <a:latin typeface="Nanum Gothic"/>
                          <a:ea typeface="Nanum Gothic"/>
                          <a:cs typeface="Nanum Gothic"/>
                          <a:sym typeface="Nanum Gothic"/>
                        </a:rPr>
                        <a:t>(-1)</a:t>
                      </a:r>
                      <a:endParaRPr b="1">
                        <a:solidFill>
                          <a:srgbClr val="FF0000"/>
                        </a:solidFill>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Dropout : 0.5</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epoch = 5 / batch size = 1</a:t>
                      </a:r>
                      <a:endParaRPr b="1">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b="1" sz="2000">
                        <a:solidFill>
                          <a:schemeClr val="dk1"/>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Loss :  6.4800</a:t>
                      </a:r>
                      <a:r>
                        <a:rPr b="1" lang="ko-KR" sz="2000">
                          <a:solidFill>
                            <a:srgbClr val="FF0000"/>
                          </a:solidFill>
                          <a:latin typeface="Nanum Gothic"/>
                          <a:ea typeface="Nanum Gothic"/>
                          <a:cs typeface="Nanum Gothic"/>
                          <a:sym typeface="Nanum Gothic"/>
                        </a:rPr>
                        <a:t>(+</a:t>
                      </a:r>
                      <a:r>
                        <a:rPr b="1" lang="ko-KR" sz="2000">
                          <a:solidFill>
                            <a:srgbClr val="FF0000"/>
                          </a:solidFill>
                          <a:latin typeface="Nanum Gothic"/>
                          <a:ea typeface="Nanum Gothic"/>
                          <a:cs typeface="Nanum Gothic"/>
                          <a:sym typeface="Nanum Gothic"/>
                        </a:rPr>
                        <a:t>3.2025)</a:t>
                      </a:r>
                      <a:endParaRPr b="1" sz="2000">
                        <a:solidFill>
                          <a:srgbClr val="FF0000"/>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Accuracy :  0.3300</a:t>
                      </a:r>
                      <a:r>
                        <a:rPr b="1" lang="ko-KR" sz="2000">
                          <a:solidFill>
                            <a:srgbClr val="FF0000"/>
                          </a:solidFill>
                          <a:latin typeface="Nanum Gothic"/>
                          <a:ea typeface="Nanum Gothic"/>
                          <a:cs typeface="Nanum Gothic"/>
                          <a:sym typeface="Nanum Gothic"/>
                        </a:rPr>
                        <a:t>(-</a:t>
                      </a:r>
                      <a:r>
                        <a:rPr b="1" lang="ko-KR" sz="2000">
                          <a:solidFill>
                            <a:srgbClr val="FF0000"/>
                          </a:solidFill>
                          <a:latin typeface="Nanum Gothic"/>
                          <a:ea typeface="Nanum Gothic"/>
                          <a:cs typeface="Nanum Gothic"/>
                          <a:sym typeface="Nanum Gothic"/>
                        </a:rPr>
                        <a:t>0.1440)</a:t>
                      </a:r>
                      <a:endParaRPr b="1" sz="2000">
                        <a:solidFill>
                          <a:srgbClr val="FF0000"/>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t/>
                      </a:r>
                      <a:endParaRPr b="1" sz="2000">
                        <a:solidFill>
                          <a:schemeClr val="dk1"/>
                        </a:solidFill>
                        <a:latin typeface="Nanum Gothic"/>
                        <a:ea typeface="Nanum Gothic"/>
                        <a:cs typeface="Nanum Gothic"/>
                        <a:sym typeface="Nanum Gothic"/>
                      </a:endParaRPr>
                    </a:p>
                  </a:txBody>
                  <a:tcPr marT="91425" marB="91425" marR="91425" marL="91425"/>
                </a:tc>
              </a:tr>
              <a:tr h="554125">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Training &amp; Validation Accuracy</a:t>
                      </a:r>
                      <a:endParaRPr b="1" sz="2000">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sz="2000">
                          <a:solidFill>
                            <a:schemeClr val="dk1"/>
                          </a:solidFill>
                          <a:latin typeface="Nanum Gothic"/>
                          <a:ea typeface="Nanum Gothic"/>
                          <a:cs typeface="Nanum Gothic"/>
                          <a:sym typeface="Nanum Gothic"/>
                        </a:rPr>
                        <a:t>Training &amp; Validation Loss</a:t>
                      </a:r>
                      <a:endParaRPr b="1" sz="2000">
                        <a:latin typeface="Nanum Gothic"/>
                        <a:ea typeface="Nanum Gothic"/>
                        <a:cs typeface="Nanum Gothic"/>
                        <a:sym typeface="Nanum Gothic"/>
                      </a:endParaRPr>
                    </a:p>
                  </a:txBody>
                  <a:tcPr marT="91425" marB="91425" marR="91425" marL="91425">
                    <a:solidFill>
                      <a:srgbClr val="CFE2F3"/>
                    </a:solidFill>
                  </a:tcPr>
                </a:tc>
              </a:tr>
              <a:tr h="2918875">
                <a:tc>
                  <a:txBody>
                    <a:bodyPr/>
                    <a:lstStyle/>
                    <a:p>
                      <a:pPr indent="0" lvl="0" marL="0" rtl="0" algn="ctr">
                        <a:spcBef>
                          <a:spcPts val="0"/>
                        </a:spcBef>
                        <a:spcAft>
                          <a:spcPts val="0"/>
                        </a:spcAft>
                        <a:buNone/>
                      </a:pPr>
                      <a:r>
                        <a:t/>
                      </a:r>
                      <a:endParaRPr sz="2000">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t/>
                      </a:r>
                      <a:endParaRPr sz="2000">
                        <a:latin typeface="Nanum Gothic"/>
                        <a:ea typeface="Nanum Gothic"/>
                        <a:cs typeface="Nanum Gothic"/>
                        <a:sym typeface="Nanum Gothic"/>
                      </a:endParaRPr>
                    </a:p>
                  </a:txBody>
                  <a:tcPr marT="91425" marB="91425" marR="91425" marL="91425"/>
                </a:tc>
              </a:tr>
            </a:tbl>
          </a:graphicData>
        </a:graphic>
      </p:graphicFrame>
      <p:pic>
        <p:nvPicPr>
          <p:cNvPr id="575" name="Google Shape;575;p49"/>
          <p:cNvPicPr preferRelativeResize="0"/>
          <p:nvPr/>
        </p:nvPicPr>
        <p:blipFill rotWithShape="1">
          <a:blip r:embed="rId3">
            <a:alphaModFix/>
          </a:blip>
          <a:srcRect b="0" l="2504" r="3695" t="6191"/>
          <a:stretch/>
        </p:blipFill>
        <p:spPr>
          <a:xfrm>
            <a:off x="276908" y="3928062"/>
            <a:ext cx="4050399" cy="2738101"/>
          </a:xfrm>
          <a:prstGeom prst="rect">
            <a:avLst/>
          </a:prstGeom>
          <a:noFill/>
          <a:ln>
            <a:noFill/>
          </a:ln>
        </p:spPr>
      </p:pic>
      <p:pic>
        <p:nvPicPr>
          <p:cNvPr id="576" name="Google Shape;576;p49"/>
          <p:cNvPicPr preferRelativeResize="0"/>
          <p:nvPr/>
        </p:nvPicPr>
        <p:blipFill rotWithShape="1">
          <a:blip r:embed="rId4">
            <a:alphaModFix/>
          </a:blip>
          <a:srcRect b="0" l="3908" r="4983" t="7295"/>
          <a:stretch/>
        </p:blipFill>
        <p:spPr>
          <a:xfrm>
            <a:off x="4649268" y="3943091"/>
            <a:ext cx="3934500" cy="2705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0"/>
          <p:cNvSpPr txBox="1"/>
          <p:nvPr>
            <p:ph idx="1" type="body"/>
          </p:nvPr>
        </p:nvSpPr>
        <p:spPr>
          <a:xfrm>
            <a:off x="104550" y="821875"/>
            <a:ext cx="8858400" cy="45261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3. 딥러닝 모델개발 </a:t>
            </a:r>
            <a:r>
              <a:rPr b="1" lang="ko-KR" sz="2000">
                <a:solidFill>
                  <a:srgbClr val="0000FF"/>
                </a:solidFill>
              </a:rPr>
              <a:t>- MobileNet + GRU</a:t>
            </a:r>
            <a:endParaRPr b="1" sz="2000"/>
          </a:p>
          <a:p>
            <a:pPr indent="0" lvl="0" marL="0" rtl="0" algn="just">
              <a:lnSpc>
                <a:spcPct val="100000"/>
              </a:lnSpc>
              <a:spcBef>
                <a:spcPts val="0"/>
              </a:spcBef>
              <a:spcAft>
                <a:spcPts val="0"/>
              </a:spcAft>
              <a:buNone/>
            </a:pPr>
            <a:r>
              <a:t/>
            </a:r>
            <a:endParaRPr b="1" sz="2000"/>
          </a:p>
          <a:p>
            <a:pPr indent="0" lvl="0" marL="0" rtl="0" algn="just">
              <a:lnSpc>
                <a:spcPct val="100000"/>
              </a:lnSpc>
              <a:spcBef>
                <a:spcPts val="0"/>
              </a:spcBef>
              <a:spcAft>
                <a:spcPts val="0"/>
              </a:spcAft>
              <a:buNone/>
            </a:pPr>
            <a:r>
              <a:t/>
            </a:r>
            <a:endParaRPr b="1" sz="2000"/>
          </a:p>
          <a:p>
            <a:pPr indent="0" lvl="0" marL="0" rtl="0" algn="just">
              <a:lnSpc>
                <a:spcPct val="100000"/>
              </a:lnSpc>
              <a:spcBef>
                <a:spcPts val="0"/>
              </a:spcBef>
              <a:spcAft>
                <a:spcPts val="0"/>
              </a:spcAft>
              <a:buNone/>
            </a:pPr>
            <a:r>
              <a:t/>
            </a:r>
            <a:endParaRPr b="1" sz="2000"/>
          </a:p>
        </p:txBody>
      </p:sp>
      <p:sp>
        <p:nvSpPr>
          <p:cNvPr id="582" name="Google Shape;582;p50"/>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graphicFrame>
        <p:nvGraphicFramePr>
          <p:cNvPr id="583" name="Google Shape;583;p50"/>
          <p:cNvGraphicFramePr/>
          <p:nvPr/>
        </p:nvGraphicFramePr>
        <p:xfrm>
          <a:off x="142800" y="1358247"/>
          <a:ext cx="3000000" cy="3000000"/>
        </p:xfrm>
        <a:graphic>
          <a:graphicData uri="http://schemas.openxmlformats.org/drawingml/2006/table">
            <a:tbl>
              <a:tblPr>
                <a:noFill/>
                <a:tableStyleId>{72F3987B-600C-41DB-9A22-5B34286B14CA}</a:tableStyleId>
              </a:tblPr>
              <a:tblGrid>
                <a:gridCol w="4318350"/>
                <a:gridCol w="4318350"/>
              </a:tblGrid>
              <a:tr h="463050">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모델</a:t>
                      </a:r>
                      <a:endParaRPr b="1" sz="2000">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Test set 결과</a:t>
                      </a:r>
                      <a:endParaRPr b="1" sz="2000">
                        <a:latin typeface="Nanum Gothic"/>
                        <a:ea typeface="Nanum Gothic"/>
                        <a:cs typeface="Nanum Gothic"/>
                        <a:sym typeface="Nanum Gothic"/>
                      </a:endParaRPr>
                    </a:p>
                  </a:txBody>
                  <a:tcPr marT="91425" marB="91425" marR="91425" marL="91425">
                    <a:solidFill>
                      <a:srgbClr val="CFE2F3"/>
                    </a:solidFill>
                  </a:tcPr>
                </a:tc>
              </a:tr>
              <a:tr h="1430975">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MoblieNet + GRU</a:t>
                      </a:r>
                      <a:endParaRPr b="1" sz="2000">
                        <a:latin typeface="Nanum Gothic"/>
                        <a:ea typeface="Nanum Gothic"/>
                        <a:cs typeface="Nanum Gothic"/>
                        <a:sym typeface="Nanum Gothic"/>
                      </a:endParaRPr>
                    </a:p>
                    <a:p>
                      <a:pPr indent="0" lvl="0" marL="0" rtl="0" algn="ctr">
                        <a:spcBef>
                          <a:spcPts val="0"/>
                        </a:spcBef>
                        <a:spcAft>
                          <a:spcPts val="0"/>
                        </a:spcAft>
                        <a:buNone/>
                      </a:pPr>
                      <a:r>
                        <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Dense Layer: 4</a:t>
                      </a:r>
                      <a:endParaRPr b="1">
                        <a:latin typeface="Nanum Gothic"/>
                        <a:ea typeface="Nanum Gothic"/>
                        <a:cs typeface="Nanum Gothic"/>
                        <a:sym typeface="Nanum Gothic"/>
                      </a:endParaRPr>
                    </a:p>
                    <a:p>
                      <a:pPr indent="0" lvl="0" marL="0" rtl="0" algn="ctr">
                        <a:spcBef>
                          <a:spcPts val="0"/>
                        </a:spcBef>
                        <a:spcAft>
                          <a:spcPts val="0"/>
                        </a:spcAft>
                        <a:buNone/>
                      </a:pPr>
                      <a:r>
                        <a:rPr b="1" lang="ko-KR">
                          <a:solidFill>
                            <a:srgbClr val="FF0000"/>
                          </a:solidFill>
                          <a:latin typeface="Nanum Gothic"/>
                          <a:ea typeface="Nanum Gothic"/>
                          <a:cs typeface="Nanum Gothic"/>
                          <a:sym typeface="Nanum Gothic"/>
                        </a:rPr>
                        <a:t>BatchNormalization</a:t>
                      </a:r>
                      <a:endParaRPr b="1">
                        <a:solidFill>
                          <a:srgbClr val="FF0000"/>
                        </a:solidFill>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epoch = 5 / batch size = 2</a:t>
                      </a:r>
                      <a:endParaRPr b="1">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b="1" sz="2000">
                        <a:solidFill>
                          <a:schemeClr val="dk1"/>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Loss :  1.5490</a:t>
                      </a:r>
                      <a:r>
                        <a:rPr b="1" lang="ko-KR" sz="2000">
                          <a:solidFill>
                            <a:srgbClr val="FF0000"/>
                          </a:solidFill>
                          <a:latin typeface="Nanum Gothic"/>
                          <a:ea typeface="Nanum Gothic"/>
                          <a:cs typeface="Nanum Gothic"/>
                          <a:sym typeface="Nanum Gothic"/>
                        </a:rPr>
                        <a:t>(-1.7235)</a:t>
                      </a:r>
                      <a:endParaRPr b="1" sz="2000">
                        <a:solidFill>
                          <a:srgbClr val="FF0000"/>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Accuracy :  0.488</a:t>
                      </a:r>
                      <a:r>
                        <a:rPr b="1" lang="ko-KR" sz="2000">
                          <a:solidFill>
                            <a:srgbClr val="FF0000"/>
                          </a:solidFill>
                          <a:latin typeface="Nanum Gothic"/>
                          <a:ea typeface="Nanum Gothic"/>
                          <a:cs typeface="Nanum Gothic"/>
                          <a:sym typeface="Nanum Gothic"/>
                        </a:rPr>
                        <a:t>(+0.0140)</a:t>
                      </a:r>
                      <a:endParaRPr b="1" sz="2000">
                        <a:solidFill>
                          <a:srgbClr val="FF0000"/>
                        </a:solidFill>
                        <a:latin typeface="Nanum Gothic"/>
                        <a:ea typeface="Nanum Gothic"/>
                        <a:cs typeface="Nanum Gothic"/>
                        <a:sym typeface="Nanum Gothic"/>
                      </a:endParaRPr>
                    </a:p>
                  </a:txBody>
                  <a:tcPr marT="91425" marB="91425" marR="91425" marL="91425"/>
                </a:tc>
              </a:tr>
              <a:tr h="554125">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Training &amp; Validation Accuracy</a:t>
                      </a:r>
                      <a:endParaRPr b="1" sz="2000">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sz="2000">
                          <a:solidFill>
                            <a:schemeClr val="dk1"/>
                          </a:solidFill>
                          <a:latin typeface="Nanum Gothic"/>
                          <a:ea typeface="Nanum Gothic"/>
                          <a:cs typeface="Nanum Gothic"/>
                          <a:sym typeface="Nanum Gothic"/>
                        </a:rPr>
                        <a:t>Training &amp; Validation Loss</a:t>
                      </a:r>
                      <a:endParaRPr b="1" sz="2000">
                        <a:latin typeface="Nanum Gothic"/>
                        <a:ea typeface="Nanum Gothic"/>
                        <a:cs typeface="Nanum Gothic"/>
                        <a:sym typeface="Nanum Gothic"/>
                      </a:endParaRPr>
                    </a:p>
                  </a:txBody>
                  <a:tcPr marT="91425" marB="91425" marR="91425" marL="91425">
                    <a:solidFill>
                      <a:srgbClr val="CFE2F3"/>
                    </a:solidFill>
                  </a:tcPr>
                </a:tc>
              </a:tr>
              <a:tr h="2918875">
                <a:tc>
                  <a:txBody>
                    <a:bodyPr/>
                    <a:lstStyle/>
                    <a:p>
                      <a:pPr indent="0" lvl="0" marL="0" rtl="0" algn="ctr">
                        <a:spcBef>
                          <a:spcPts val="0"/>
                        </a:spcBef>
                        <a:spcAft>
                          <a:spcPts val="0"/>
                        </a:spcAft>
                        <a:buNone/>
                      </a:pPr>
                      <a:r>
                        <a:t/>
                      </a:r>
                      <a:endParaRPr sz="2000">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t/>
                      </a:r>
                      <a:endParaRPr sz="2000">
                        <a:latin typeface="Nanum Gothic"/>
                        <a:ea typeface="Nanum Gothic"/>
                        <a:cs typeface="Nanum Gothic"/>
                        <a:sym typeface="Nanum Gothic"/>
                      </a:endParaRPr>
                    </a:p>
                  </a:txBody>
                  <a:tcPr marT="91425" marB="91425" marR="91425" marL="91425"/>
                </a:tc>
              </a:tr>
            </a:tbl>
          </a:graphicData>
        </a:graphic>
      </p:graphicFrame>
      <p:pic>
        <p:nvPicPr>
          <p:cNvPr id="584" name="Google Shape;584;p50"/>
          <p:cNvPicPr preferRelativeResize="0"/>
          <p:nvPr/>
        </p:nvPicPr>
        <p:blipFill rotWithShape="1">
          <a:blip r:embed="rId3">
            <a:alphaModFix/>
          </a:blip>
          <a:srcRect b="0" l="2963" r="4143" t="5970"/>
          <a:stretch/>
        </p:blipFill>
        <p:spPr>
          <a:xfrm>
            <a:off x="270450" y="3929125"/>
            <a:ext cx="4011774" cy="2744550"/>
          </a:xfrm>
          <a:prstGeom prst="rect">
            <a:avLst/>
          </a:prstGeom>
          <a:noFill/>
          <a:ln>
            <a:noFill/>
          </a:ln>
        </p:spPr>
      </p:pic>
      <p:pic>
        <p:nvPicPr>
          <p:cNvPr id="585" name="Google Shape;585;p50"/>
          <p:cNvPicPr preferRelativeResize="0"/>
          <p:nvPr/>
        </p:nvPicPr>
        <p:blipFill rotWithShape="1">
          <a:blip r:embed="rId4">
            <a:alphaModFix/>
          </a:blip>
          <a:srcRect b="0" l="3464" r="3641" t="5970"/>
          <a:stretch/>
        </p:blipFill>
        <p:spPr>
          <a:xfrm>
            <a:off x="4610625" y="3929125"/>
            <a:ext cx="4011775" cy="2744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1"/>
          <p:cNvSpPr txBox="1"/>
          <p:nvPr>
            <p:ph idx="1" type="body"/>
          </p:nvPr>
        </p:nvSpPr>
        <p:spPr>
          <a:xfrm>
            <a:off x="104550" y="821875"/>
            <a:ext cx="8858400" cy="59976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3. 딥러닝 모델개발</a:t>
            </a:r>
            <a:r>
              <a:rPr b="1" lang="ko-KR" sz="2000">
                <a:solidFill>
                  <a:schemeClr val="hlink"/>
                </a:solidFill>
              </a:rPr>
              <a:t> - MobileNet + GRU</a:t>
            </a:r>
            <a:endParaRPr b="1" sz="2000">
              <a:solidFill>
                <a:schemeClr val="hlink"/>
              </a:solidFill>
            </a:endParaRPr>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457200" lvl="0" marL="0" rtl="0" algn="just">
              <a:lnSpc>
                <a:spcPct val="100000"/>
              </a:lnSpc>
              <a:spcBef>
                <a:spcPts val="0"/>
              </a:spcBef>
              <a:spcAft>
                <a:spcPts val="0"/>
              </a:spcAft>
              <a:buNone/>
            </a:pPr>
            <a:r>
              <a:rPr b="1" lang="ko-KR" sz="1500"/>
              <a:t>최종 모델의 Confusion Matrix</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rPr b="1" lang="ko-KR" sz="1500"/>
              <a:t> </a:t>
            </a:r>
            <a:endParaRPr b="1" sz="1500"/>
          </a:p>
          <a:p>
            <a:pPr indent="0" lvl="0" marL="0" rtl="0" algn="just">
              <a:lnSpc>
                <a:spcPct val="100000"/>
              </a:lnSpc>
              <a:spcBef>
                <a:spcPts val="0"/>
              </a:spcBef>
              <a:spcAft>
                <a:spcPts val="0"/>
              </a:spcAft>
              <a:buNone/>
            </a:pPr>
            <a:r>
              <a:t/>
            </a:r>
            <a:endParaRPr b="1" sz="1500"/>
          </a:p>
        </p:txBody>
      </p:sp>
      <p:sp>
        <p:nvSpPr>
          <p:cNvPr id="591" name="Google Shape;591;p51"/>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graphicFrame>
        <p:nvGraphicFramePr>
          <p:cNvPr id="592" name="Google Shape;592;p51"/>
          <p:cNvGraphicFramePr/>
          <p:nvPr/>
        </p:nvGraphicFramePr>
        <p:xfrm>
          <a:off x="965688" y="2623793"/>
          <a:ext cx="3000000" cy="3000000"/>
        </p:xfrm>
        <a:graphic>
          <a:graphicData uri="http://schemas.openxmlformats.org/drawingml/2006/table">
            <a:tbl>
              <a:tblPr>
                <a:noFill/>
                <a:tableStyleId>{72F3987B-600C-41DB-9A22-5B34286B14CA}</a:tableStyleId>
              </a:tblPr>
              <a:tblGrid>
                <a:gridCol w="530300"/>
                <a:gridCol w="530300"/>
                <a:gridCol w="530300"/>
                <a:gridCol w="530300"/>
                <a:gridCol w="530300"/>
                <a:gridCol w="530300"/>
              </a:tblGrid>
              <a:tr h="556400">
                <a:tc>
                  <a:txBody>
                    <a:bodyPr/>
                    <a:lstStyle/>
                    <a:p>
                      <a:pPr indent="0" lvl="0" marL="0" rtl="0" algn="ctr">
                        <a:spcBef>
                          <a:spcPts val="0"/>
                        </a:spcBef>
                        <a:spcAft>
                          <a:spcPts val="0"/>
                        </a:spcAft>
                        <a:buNone/>
                      </a:pPr>
                      <a:r>
                        <a:t/>
                      </a:r>
                      <a:endParaRPr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sz="1100"/>
                        <a:t>정상</a:t>
                      </a:r>
                      <a:endParaRPr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sz="1100"/>
                        <a:t>방화</a:t>
                      </a:r>
                      <a:endParaRPr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sz="1100"/>
                        <a:t>폭행</a:t>
                      </a:r>
                      <a:endParaRPr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sz="1100"/>
                        <a:t>절도</a:t>
                      </a:r>
                      <a:endParaRPr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sz="1100"/>
                        <a:t>총계</a:t>
                      </a:r>
                      <a:endParaRPr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519875">
                <a:tc>
                  <a:txBody>
                    <a:bodyPr/>
                    <a:lstStyle/>
                    <a:p>
                      <a:pPr indent="0" lvl="0" marL="0" rtl="0" algn="ctr">
                        <a:spcBef>
                          <a:spcPts val="0"/>
                        </a:spcBef>
                        <a:spcAft>
                          <a:spcPts val="0"/>
                        </a:spcAft>
                        <a:buNone/>
                      </a:pPr>
                      <a:r>
                        <a:rPr lang="ko-KR" sz="1000"/>
                        <a:t>정상</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103</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ko-KR"/>
                        <a:t>15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12</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20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150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519875">
                <a:tc>
                  <a:txBody>
                    <a:bodyPr/>
                    <a:lstStyle/>
                    <a:p>
                      <a:pPr indent="0" lvl="0" marL="0" rtl="0" algn="ctr">
                        <a:spcBef>
                          <a:spcPts val="0"/>
                        </a:spcBef>
                        <a:spcAft>
                          <a:spcPts val="0"/>
                        </a:spcAft>
                        <a:buNone/>
                      </a:pPr>
                      <a:r>
                        <a:rPr lang="ko-KR" sz="1000"/>
                        <a:t>방화</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20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51</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ko-KR"/>
                        <a:t>29</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100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519875">
                <a:tc>
                  <a:txBody>
                    <a:bodyPr/>
                    <a:lstStyle/>
                    <a:p>
                      <a:pPr indent="0" lvl="0" marL="0" rtl="0" algn="ctr">
                        <a:spcBef>
                          <a:spcPts val="0"/>
                        </a:spcBef>
                        <a:spcAft>
                          <a:spcPts val="0"/>
                        </a:spcAft>
                        <a:buNone/>
                      </a:pPr>
                      <a:r>
                        <a:rPr lang="ko-KR" sz="1000"/>
                        <a:t>폭행</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26</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44</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55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ko-KR"/>
                        <a:t>25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150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519875">
                <a:tc>
                  <a:txBody>
                    <a:bodyPr/>
                    <a:lstStyle/>
                    <a:p>
                      <a:pPr indent="0" lvl="0" marL="0" rtl="0" algn="ctr">
                        <a:spcBef>
                          <a:spcPts val="0"/>
                        </a:spcBef>
                        <a:spcAft>
                          <a:spcPts val="0"/>
                        </a:spcAft>
                        <a:buNone/>
                      </a:pPr>
                      <a:r>
                        <a:rPr lang="ko-KR" sz="1000"/>
                        <a:t>절도</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35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25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35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ko-KR"/>
                        <a:t>100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519875">
                <a:tc>
                  <a:txBody>
                    <a:bodyPr/>
                    <a:lstStyle/>
                    <a:p>
                      <a:pPr indent="0" lvl="0" marL="0" rtl="0" algn="ctr">
                        <a:spcBef>
                          <a:spcPts val="0"/>
                        </a:spcBef>
                        <a:spcAft>
                          <a:spcPts val="0"/>
                        </a:spcAft>
                        <a:buNone/>
                      </a:pPr>
                      <a:r>
                        <a:rPr lang="ko-KR" sz="1000"/>
                        <a:t>총계</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184</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135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101</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80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500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sp>
        <p:nvSpPr>
          <p:cNvPr id="593" name="Google Shape;593;p51"/>
          <p:cNvSpPr txBox="1"/>
          <p:nvPr/>
        </p:nvSpPr>
        <p:spPr>
          <a:xfrm>
            <a:off x="4829775" y="2622025"/>
            <a:ext cx="4166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Nanum Gothic"/>
                <a:ea typeface="Nanum Gothic"/>
                <a:cs typeface="Nanum Gothic"/>
                <a:sym typeface="Nanum Gothic"/>
              </a:rPr>
              <a:t>각 클래스별 </a:t>
            </a:r>
            <a:r>
              <a:rPr b="1" lang="ko-KR">
                <a:latin typeface="Nanum Gothic"/>
                <a:ea typeface="Nanum Gothic"/>
                <a:cs typeface="Nanum Gothic"/>
                <a:sym typeface="Nanum Gothic"/>
              </a:rPr>
              <a:t>재현율(Recall)</a:t>
            </a:r>
            <a:r>
              <a:rPr lang="ko-KR">
                <a:latin typeface="Nanum Gothic"/>
                <a:ea typeface="Nanum Gothic"/>
                <a:cs typeface="Nanum Gothic"/>
                <a:sym typeface="Nanum Gothic"/>
              </a:rPr>
              <a:t>은</a:t>
            </a:r>
            <a:endParaRPr>
              <a:latin typeface="Nanum Gothic"/>
              <a:ea typeface="Nanum Gothic"/>
              <a:cs typeface="Nanum Gothic"/>
              <a:sym typeface="Nanum Gothic"/>
            </a:endParaRPr>
          </a:p>
          <a:p>
            <a:pPr indent="0" lvl="0" marL="0" rtl="0" algn="l">
              <a:spcBef>
                <a:spcPts val="0"/>
              </a:spcBef>
              <a:spcAft>
                <a:spcPts val="0"/>
              </a:spcAft>
              <a:buNone/>
            </a:pPr>
            <a:r>
              <a:t/>
            </a:r>
            <a:endParaRPr>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b="1" lang="ko-KR">
                <a:solidFill>
                  <a:schemeClr val="dk1"/>
                </a:solidFill>
                <a:latin typeface="Nanum Gothic"/>
                <a:ea typeface="Nanum Gothic"/>
                <a:cs typeface="Nanum Gothic"/>
                <a:sym typeface="Nanum Gothic"/>
              </a:rPr>
              <a:t>정상:  68.66% 로</a:t>
            </a:r>
            <a:endParaRPr b="1">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b="1" lang="ko-KR">
                <a:solidFill>
                  <a:schemeClr val="dk1"/>
                </a:solidFill>
                <a:latin typeface="Nanum Gothic"/>
                <a:ea typeface="Nanum Gothic"/>
                <a:cs typeface="Nanum Gothic"/>
                <a:sym typeface="Nanum Gothic"/>
              </a:rPr>
              <a:t>방화:  51%</a:t>
            </a:r>
            <a:endParaRPr b="1">
              <a:latin typeface="Nanum Gothic"/>
              <a:ea typeface="Nanum Gothic"/>
              <a:cs typeface="Nanum Gothic"/>
              <a:sym typeface="Nanum Gothic"/>
            </a:endParaRPr>
          </a:p>
          <a:p>
            <a:pPr indent="0" lvl="0" marL="0" rtl="0" algn="l">
              <a:spcBef>
                <a:spcPts val="0"/>
              </a:spcBef>
              <a:spcAft>
                <a:spcPts val="0"/>
              </a:spcAft>
              <a:buNone/>
            </a:pPr>
            <a:r>
              <a:rPr b="1" lang="ko-KR">
                <a:latin typeface="Nanum Gothic"/>
                <a:ea typeface="Nanum Gothic"/>
                <a:cs typeface="Nanum Gothic"/>
                <a:sym typeface="Nanum Gothic"/>
              </a:rPr>
              <a:t>폭행 : 36.66%</a:t>
            </a:r>
            <a:endParaRPr b="1">
              <a:latin typeface="Nanum Gothic"/>
              <a:ea typeface="Nanum Gothic"/>
              <a:cs typeface="Nanum Gothic"/>
              <a:sym typeface="Nanum Gothic"/>
            </a:endParaRPr>
          </a:p>
          <a:p>
            <a:pPr indent="0" lvl="0" marL="0" rtl="0" algn="l">
              <a:spcBef>
                <a:spcPts val="0"/>
              </a:spcBef>
              <a:spcAft>
                <a:spcPts val="0"/>
              </a:spcAft>
              <a:buNone/>
            </a:pPr>
            <a:r>
              <a:rPr b="1" lang="ko-KR">
                <a:latin typeface="Nanum Gothic"/>
                <a:ea typeface="Nanum Gothic"/>
                <a:cs typeface="Nanum Gothic"/>
                <a:sym typeface="Nanum Gothic"/>
              </a:rPr>
              <a:t>절도:  35%</a:t>
            </a:r>
            <a:endParaRPr b="1">
              <a:latin typeface="Nanum Gothic"/>
              <a:ea typeface="Nanum Gothic"/>
              <a:cs typeface="Nanum Gothic"/>
              <a:sym typeface="Nanum Gothic"/>
            </a:endParaRPr>
          </a:p>
          <a:p>
            <a:pPr indent="0" lvl="0" marL="0" rtl="0" algn="l">
              <a:spcBef>
                <a:spcPts val="0"/>
              </a:spcBef>
              <a:spcAft>
                <a:spcPts val="0"/>
              </a:spcAft>
              <a:buNone/>
            </a:pPr>
            <a:r>
              <a:t/>
            </a:r>
            <a:endParaRPr b="1">
              <a:latin typeface="Nanum Gothic"/>
              <a:ea typeface="Nanum Gothic"/>
              <a:cs typeface="Nanum Gothic"/>
              <a:sym typeface="Nanum Gothic"/>
            </a:endParaRPr>
          </a:p>
          <a:p>
            <a:pPr indent="0" lvl="0" marL="0" rtl="0" algn="l">
              <a:spcBef>
                <a:spcPts val="0"/>
              </a:spcBef>
              <a:spcAft>
                <a:spcPts val="0"/>
              </a:spcAft>
              <a:buNone/>
            </a:pPr>
            <a:r>
              <a:t/>
            </a:r>
            <a:endParaRPr b="1">
              <a:latin typeface="Nanum Gothic"/>
              <a:ea typeface="Nanum Gothic"/>
              <a:cs typeface="Nanum Gothic"/>
              <a:sym typeface="Nanum Gothic"/>
            </a:endParaRPr>
          </a:p>
          <a:p>
            <a:pPr indent="-317500" lvl="0" marL="457200" rtl="0" algn="l">
              <a:spcBef>
                <a:spcPts val="0"/>
              </a:spcBef>
              <a:spcAft>
                <a:spcPts val="0"/>
              </a:spcAft>
              <a:buSzPts val="1400"/>
              <a:buFont typeface="Nanum Gothic"/>
              <a:buAutoNum type="arabicParenR"/>
            </a:pPr>
            <a:r>
              <a:rPr lang="ko-KR">
                <a:solidFill>
                  <a:schemeClr val="dk1"/>
                </a:solidFill>
                <a:latin typeface="Nanum Gothic"/>
                <a:ea typeface="Nanum Gothic"/>
                <a:cs typeface="Nanum Gothic"/>
                <a:sym typeface="Nanum Gothic"/>
              </a:rPr>
              <a:t>폭행, 절도는 Sequential 한 동작이므로 잘 분류되지 못했다고 판단됨</a:t>
            </a:r>
            <a:endParaRPr>
              <a:latin typeface="Nanum Gothic"/>
              <a:ea typeface="Nanum Gothic"/>
              <a:cs typeface="Nanum Gothic"/>
              <a:sym typeface="Nanum Gothic"/>
            </a:endParaRPr>
          </a:p>
          <a:p>
            <a:pPr indent="0" lvl="0" marL="0" rtl="0" algn="l">
              <a:spcBef>
                <a:spcPts val="0"/>
              </a:spcBef>
              <a:spcAft>
                <a:spcPts val="0"/>
              </a:spcAft>
              <a:buNone/>
            </a:pPr>
            <a:r>
              <a:t/>
            </a:r>
            <a:endParaRPr>
              <a:latin typeface="Nanum Gothic"/>
              <a:ea typeface="Nanum Gothic"/>
              <a:cs typeface="Nanum Gothic"/>
              <a:sym typeface="Nanum Gothic"/>
            </a:endParaRPr>
          </a:p>
          <a:p>
            <a:pPr indent="-317500" lvl="0" marL="457200" rtl="0" algn="l">
              <a:spcBef>
                <a:spcPts val="0"/>
              </a:spcBef>
              <a:spcAft>
                <a:spcPts val="0"/>
              </a:spcAft>
              <a:buSzPts val="1400"/>
              <a:buFont typeface="Nanum Gothic"/>
              <a:buAutoNum type="arabicParenR"/>
            </a:pPr>
            <a:r>
              <a:rPr lang="ko-KR">
                <a:latin typeface="Nanum Gothic"/>
                <a:ea typeface="Nanum Gothic"/>
                <a:cs typeface="Nanum Gothic"/>
                <a:sym typeface="Nanum Gothic"/>
              </a:rPr>
              <a:t>방화는 RGB 값으로 인해 상대적으로 잘 분류된다고 판단됨</a:t>
            </a:r>
            <a:endParaRPr>
              <a:latin typeface="Nanum Gothic"/>
              <a:ea typeface="Nanum Gothic"/>
              <a:cs typeface="Nanum Gothic"/>
              <a:sym typeface="Nanum Gothic"/>
            </a:endParaRPr>
          </a:p>
        </p:txBody>
      </p:sp>
      <p:sp>
        <p:nvSpPr>
          <p:cNvPr id="594" name="Google Shape;594;p51"/>
          <p:cNvSpPr txBox="1"/>
          <p:nvPr/>
        </p:nvSpPr>
        <p:spPr>
          <a:xfrm>
            <a:off x="575266" y="3929122"/>
            <a:ext cx="386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200">
                <a:latin typeface="Nanum Gothic"/>
                <a:ea typeface="Nanum Gothic"/>
                <a:cs typeface="Nanum Gothic"/>
                <a:sym typeface="Nanum Gothic"/>
              </a:rPr>
              <a:t>실</a:t>
            </a:r>
            <a:endParaRPr sz="1200">
              <a:latin typeface="Nanum Gothic"/>
              <a:ea typeface="Nanum Gothic"/>
              <a:cs typeface="Nanum Gothic"/>
              <a:sym typeface="Nanum Gothic"/>
            </a:endParaRPr>
          </a:p>
          <a:p>
            <a:pPr indent="0" lvl="0" marL="0" rtl="0" algn="ctr">
              <a:spcBef>
                <a:spcPts val="0"/>
              </a:spcBef>
              <a:spcAft>
                <a:spcPts val="0"/>
              </a:spcAft>
              <a:buNone/>
            </a:pPr>
            <a:r>
              <a:rPr lang="ko-KR" sz="1200">
                <a:latin typeface="Nanum Gothic"/>
                <a:ea typeface="Nanum Gothic"/>
                <a:cs typeface="Nanum Gothic"/>
                <a:sym typeface="Nanum Gothic"/>
              </a:rPr>
              <a:t>제</a:t>
            </a:r>
            <a:endParaRPr sz="1200">
              <a:latin typeface="Nanum Gothic"/>
              <a:ea typeface="Nanum Gothic"/>
              <a:cs typeface="Nanum Gothic"/>
              <a:sym typeface="Nanum Gothic"/>
            </a:endParaRPr>
          </a:p>
        </p:txBody>
      </p:sp>
      <p:sp>
        <p:nvSpPr>
          <p:cNvPr id="595" name="Google Shape;595;p51"/>
          <p:cNvSpPr txBox="1"/>
          <p:nvPr/>
        </p:nvSpPr>
        <p:spPr>
          <a:xfrm>
            <a:off x="2127206" y="2252721"/>
            <a:ext cx="858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1200">
                <a:latin typeface="Nanum Gothic"/>
                <a:ea typeface="Nanum Gothic"/>
                <a:cs typeface="Nanum Gothic"/>
                <a:sym typeface="Nanum Gothic"/>
              </a:rPr>
              <a:t>예 측</a:t>
            </a:r>
            <a:endParaRPr sz="1200">
              <a:latin typeface="Nanum Gothic"/>
              <a:ea typeface="Nanum Gothic"/>
              <a:cs typeface="Nanum Gothic"/>
              <a:sym typeface="Nanum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2"/>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sp>
        <p:nvSpPr>
          <p:cNvPr id="601" name="Google Shape;601;p52"/>
          <p:cNvSpPr txBox="1"/>
          <p:nvPr>
            <p:ph idx="1" type="body"/>
          </p:nvPr>
        </p:nvSpPr>
        <p:spPr>
          <a:xfrm>
            <a:off x="142800" y="821875"/>
            <a:ext cx="8858400" cy="6036000"/>
          </a:xfrm>
          <a:prstGeom prst="rect">
            <a:avLst/>
          </a:prstGeom>
        </p:spPr>
        <p:txBody>
          <a:bodyPr anchorCtr="0" anchor="ctr" bIns="45700" lIns="91425" spcFirstLastPara="1" rIns="91425" wrap="square" tIns="45700">
            <a:normAutofit/>
          </a:bodyPr>
          <a:lstStyle/>
          <a:p>
            <a:pPr indent="0" lvl="0" marL="0" rtl="0" algn="ctr">
              <a:lnSpc>
                <a:spcPct val="100000"/>
              </a:lnSpc>
              <a:spcBef>
                <a:spcPts val="0"/>
              </a:spcBef>
              <a:spcAft>
                <a:spcPts val="0"/>
              </a:spcAft>
              <a:buNone/>
            </a:pPr>
            <a:r>
              <a:rPr b="1" lang="ko-KR" sz="2000"/>
              <a:t>3. 딥러닝 모델 개발</a:t>
            </a:r>
            <a:endParaRPr b="1" sz="2000"/>
          </a:p>
          <a:p>
            <a:pPr indent="0" lvl="0" marL="0" rtl="0" algn="ctr">
              <a:lnSpc>
                <a:spcPct val="100000"/>
              </a:lnSpc>
              <a:spcBef>
                <a:spcPts val="0"/>
              </a:spcBef>
              <a:spcAft>
                <a:spcPts val="0"/>
              </a:spcAft>
              <a:buNone/>
            </a:pPr>
            <a:r>
              <a:t/>
            </a:r>
            <a:endParaRPr b="1" sz="2000"/>
          </a:p>
          <a:p>
            <a:pPr indent="0" lvl="0" marL="0" rtl="0" algn="ctr">
              <a:lnSpc>
                <a:spcPct val="100000"/>
              </a:lnSpc>
              <a:spcBef>
                <a:spcPts val="0"/>
              </a:spcBef>
              <a:spcAft>
                <a:spcPts val="0"/>
              </a:spcAft>
              <a:buNone/>
            </a:pPr>
            <a:r>
              <a:rPr b="1" lang="ko-KR" sz="2000">
                <a:solidFill>
                  <a:schemeClr val="hlink"/>
                </a:solidFill>
              </a:rPr>
              <a:t>2</a:t>
            </a:r>
            <a:r>
              <a:rPr b="1" lang="ko-KR" sz="2000">
                <a:solidFill>
                  <a:schemeClr val="hlink"/>
                </a:solidFill>
              </a:rPr>
              <a:t>) Conv2D / Fine Tuning + LSTM</a:t>
            </a:r>
            <a:endParaRPr b="1"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idx="1" type="body"/>
          </p:nvPr>
        </p:nvSpPr>
        <p:spPr>
          <a:xfrm>
            <a:off x="142800" y="821875"/>
            <a:ext cx="8858400" cy="4526100"/>
          </a:xfrm>
          <a:prstGeom prst="rect">
            <a:avLst/>
          </a:prstGeom>
        </p:spPr>
        <p:txBody>
          <a:bodyPr anchorCtr="0" anchor="t" bIns="45700" lIns="91425" spcFirstLastPara="1" rIns="91425" wrap="square" tIns="45700">
            <a:normAutofit/>
          </a:bodyPr>
          <a:lstStyle/>
          <a:p>
            <a:pPr indent="0" lvl="0" marL="0" rtl="0" algn="just">
              <a:spcBef>
                <a:spcPts val="0"/>
              </a:spcBef>
              <a:spcAft>
                <a:spcPts val="0"/>
              </a:spcAft>
              <a:buNone/>
            </a:pPr>
            <a:r>
              <a:rPr b="1" lang="ko-KR" sz="2000"/>
              <a:t>1) CCTV 활용 사례</a:t>
            </a:r>
            <a:endParaRPr sz="1500"/>
          </a:p>
        </p:txBody>
      </p:sp>
      <p:sp>
        <p:nvSpPr>
          <p:cNvPr id="109" name="Google Shape;109;p17"/>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lnSpc>
                <a:spcPct val="80000"/>
              </a:lnSpc>
              <a:spcBef>
                <a:spcPts val="0"/>
              </a:spcBef>
              <a:spcAft>
                <a:spcPts val="0"/>
              </a:spcAft>
              <a:buNone/>
            </a:pPr>
            <a:r>
              <a:rPr lang="ko-KR" sz="3030"/>
              <a:t>01. 프로젝트 배경</a:t>
            </a:r>
            <a:endParaRPr sz="3030"/>
          </a:p>
        </p:txBody>
      </p:sp>
      <p:grpSp>
        <p:nvGrpSpPr>
          <p:cNvPr id="110" name="Google Shape;110;p17"/>
          <p:cNvGrpSpPr/>
          <p:nvPr/>
        </p:nvGrpSpPr>
        <p:grpSpPr>
          <a:xfrm>
            <a:off x="1914726" y="1700225"/>
            <a:ext cx="5314548" cy="4747200"/>
            <a:chOff x="1984425" y="1700225"/>
            <a:chExt cx="5314548" cy="4747200"/>
          </a:xfrm>
        </p:grpSpPr>
        <p:grpSp>
          <p:nvGrpSpPr>
            <p:cNvPr id="111" name="Google Shape;111;p17"/>
            <p:cNvGrpSpPr/>
            <p:nvPr/>
          </p:nvGrpSpPr>
          <p:grpSpPr>
            <a:xfrm>
              <a:off x="2054136" y="1700225"/>
              <a:ext cx="5175126" cy="4747200"/>
              <a:chOff x="2091818" y="1700225"/>
              <a:chExt cx="5175126" cy="4747200"/>
            </a:xfrm>
          </p:grpSpPr>
          <p:pic>
            <p:nvPicPr>
              <p:cNvPr id="112" name="Google Shape;112;p17"/>
              <p:cNvPicPr preferRelativeResize="0"/>
              <p:nvPr/>
            </p:nvPicPr>
            <p:blipFill rotWithShape="1">
              <a:blip r:embed="rId3">
                <a:alphaModFix/>
              </a:blip>
              <a:srcRect b="23171" l="0" r="0" t="0"/>
              <a:stretch/>
            </p:blipFill>
            <p:spPr>
              <a:xfrm>
                <a:off x="2229656" y="1700225"/>
                <a:ext cx="4899451" cy="835475"/>
              </a:xfrm>
              <a:prstGeom prst="rect">
                <a:avLst/>
              </a:prstGeom>
              <a:noFill/>
              <a:ln>
                <a:noFill/>
              </a:ln>
            </p:spPr>
          </p:pic>
          <p:pic>
            <p:nvPicPr>
              <p:cNvPr id="113" name="Google Shape;113;p17"/>
              <p:cNvPicPr preferRelativeResize="0"/>
              <p:nvPr/>
            </p:nvPicPr>
            <p:blipFill>
              <a:blip r:embed="rId4">
                <a:alphaModFix/>
              </a:blip>
              <a:stretch>
                <a:fillRect/>
              </a:stretch>
            </p:blipFill>
            <p:spPr>
              <a:xfrm>
                <a:off x="2208787" y="4283225"/>
                <a:ext cx="4941189" cy="835475"/>
              </a:xfrm>
              <a:prstGeom prst="rect">
                <a:avLst/>
              </a:prstGeom>
              <a:noFill/>
              <a:ln>
                <a:noFill/>
              </a:ln>
            </p:spPr>
          </p:pic>
          <p:pic>
            <p:nvPicPr>
              <p:cNvPr id="114" name="Google Shape;114;p17"/>
              <p:cNvPicPr preferRelativeResize="0"/>
              <p:nvPr/>
            </p:nvPicPr>
            <p:blipFill rotWithShape="1">
              <a:blip r:embed="rId5">
                <a:alphaModFix/>
              </a:blip>
              <a:srcRect b="5473" l="0" r="0" t="0"/>
              <a:stretch/>
            </p:blipFill>
            <p:spPr>
              <a:xfrm>
                <a:off x="2091818" y="5581350"/>
                <a:ext cx="5175126" cy="866075"/>
              </a:xfrm>
              <a:prstGeom prst="rect">
                <a:avLst/>
              </a:prstGeom>
              <a:noFill/>
              <a:ln>
                <a:noFill/>
              </a:ln>
            </p:spPr>
          </p:pic>
        </p:grpSp>
        <p:pic>
          <p:nvPicPr>
            <p:cNvPr id="115" name="Google Shape;115;p17"/>
            <p:cNvPicPr preferRelativeResize="0"/>
            <p:nvPr/>
          </p:nvPicPr>
          <p:blipFill>
            <a:blip r:embed="rId6">
              <a:alphaModFix/>
            </a:blip>
            <a:stretch>
              <a:fillRect/>
            </a:stretch>
          </p:blipFill>
          <p:spPr>
            <a:xfrm>
              <a:off x="1984425" y="3000513"/>
              <a:ext cx="5314548" cy="856975"/>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3"/>
          <p:cNvSpPr txBox="1"/>
          <p:nvPr>
            <p:ph idx="1" type="body"/>
          </p:nvPr>
        </p:nvSpPr>
        <p:spPr>
          <a:xfrm>
            <a:off x="104550" y="821875"/>
            <a:ext cx="8858400" cy="45261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3. 딥러닝 모델개발</a:t>
            </a:r>
            <a:r>
              <a:rPr b="1" lang="ko-KR" sz="2000">
                <a:solidFill>
                  <a:schemeClr val="hlink"/>
                </a:solidFill>
              </a:rPr>
              <a:t> - Conv2D + LSTM</a:t>
            </a:r>
            <a:endParaRPr b="1" sz="2000"/>
          </a:p>
        </p:txBody>
      </p:sp>
      <p:sp>
        <p:nvSpPr>
          <p:cNvPr id="607" name="Google Shape;607;p53"/>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graphicFrame>
        <p:nvGraphicFramePr>
          <p:cNvPr id="608" name="Google Shape;608;p53"/>
          <p:cNvGraphicFramePr/>
          <p:nvPr/>
        </p:nvGraphicFramePr>
        <p:xfrm>
          <a:off x="142800" y="1358247"/>
          <a:ext cx="3000000" cy="3000000"/>
        </p:xfrm>
        <a:graphic>
          <a:graphicData uri="http://schemas.openxmlformats.org/drawingml/2006/table">
            <a:tbl>
              <a:tblPr>
                <a:noFill/>
                <a:tableStyleId>{72F3987B-600C-41DB-9A22-5B34286B14CA}</a:tableStyleId>
              </a:tblPr>
              <a:tblGrid>
                <a:gridCol w="4318350"/>
                <a:gridCol w="4318350"/>
              </a:tblGrid>
              <a:tr h="463050">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모델</a:t>
                      </a:r>
                      <a:endParaRPr b="1" sz="2000">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Test set 결과</a:t>
                      </a:r>
                      <a:endParaRPr b="1" sz="2000">
                        <a:latin typeface="Nanum Gothic"/>
                        <a:ea typeface="Nanum Gothic"/>
                        <a:cs typeface="Nanum Gothic"/>
                        <a:sym typeface="Nanum Gothic"/>
                      </a:endParaRPr>
                    </a:p>
                  </a:txBody>
                  <a:tcPr marT="91425" marB="91425" marR="91425" marL="91425">
                    <a:solidFill>
                      <a:srgbClr val="CFE2F3"/>
                    </a:solidFill>
                  </a:tcPr>
                </a:tc>
              </a:tr>
              <a:tr h="1430975">
                <a:tc>
                  <a:txBody>
                    <a:bodyPr/>
                    <a:lstStyle/>
                    <a:p>
                      <a:pPr indent="0" lvl="0" marL="0" rtl="0" algn="ctr">
                        <a:spcBef>
                          <a:spcPts val="0"/>
                        </a:spcBef>
                        <a:spcAft>
                          <a:spcPts val="0"/>
                        </a:spcAft>
                        <a:buNone/>
                      </a:pPr>
                      <a:r>
                        <a:rPr b="1" lang="ko-KR" sz="2000">
                          <a:solidFill>
                            <a:schemeClr val="dk1"/>
                          </a:solidFill>
                          <a:latin typeface="Nanum Gothic"/>
                          <a:ea typeface="Nanum Gothic"/>
                          <a:cs typeface="Nanum Gothic"/>
                          <a:sym typeface="Nanum Gothic"/>
                        </a:rPr>
                        <a:t>Conv2D</a:t>
                      </a:r>
                      <a:r>
                        <a:rPr b="1" lang="ko-KR" sz="2000">
                          <a:solidFill>
                            <a:schemeClr val="dk1"/>
                          </a:solidFill>
                          <a:latin typeface="Nanum Gothic"/>
                          <a:ea typeface="Nanum Gothic"/>
                          <a:cs typeface="Nanum Gothic"/>
                          <a:sym typeface="Nanum Gothic"/>
                        </a:rPr>
                        <a:t> + LSTM</a:t>
                      </a:r>
                      <a:endParaRPr b="1" sz="2000">
                        <a:solidFill>
                          <a:schemeClr val="dk1"/>
                        </a:solidFill>
                        <a:latin typeface="Nanum Gothic"/>
                        <a:ea typeface="Nanum Gothic"/>
                        <a:cs typeface="Nanum Gothic"/>
                        <a:sym typeface="Nanum Gothic"/>
                      </a:endParaRPr>
                    </a:p>
                    <a:p>
                      <a:pPr indent="0" lvl="0" marL="0" rtl="0" algn="ctr">
                        <a:spcBef>
                          <a:spcPts val="0"/>
                        </a:spcBef>
                        <a:spcAft>
                          <a:spcPts val="0"/>
                        </a:spcAft>
                        <a:buNone/>
                      </a:pPr>
                      <a:r>
                        <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Dense Layer: 4</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Dropout: 0.5</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epoch = 5 / batch size = 2</a:t>
                      </a:r>
                      <a:endParaRPr b="1">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b="1" sz="2000">
                        <a:solidFill>
                          <a:schemeClr val="dk1"/>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Loss         :  1.1764</a:t>
                      </a:r>
                      <a:endParaRPr b="1" sz="2000">
                        <a:solidFill>
                          <a:srgbClr val="FF0000"/>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Accuracy :  0.508</a:t>
                      </a:r>
                      <a:endParaRPr b="1" sz="2000">
                        <a:latin typeface="Nanum Gothic"/>
                        <a:ea typeface="Nanum Gothic"/>
                        <a:cs typeface="Nanum Gothic"/>
                        <a:sym typeface="Nanum Gothic"/>
                      </a:endParaRPr>
                    </a:p>
                  </a:txBody>
                  <a:tcPr marT="91425" marB="91425" marR="91425" marL="91425"/>
                </a:tc>
              </a:tr>
              <a:tr h="554125">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Training &amp; Validation Accuracy</a:t>
                      </a:r>
                      <a:endParaRPr b="1" sz="2000">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sz="2000">
                          <a:solidFill>
                            <a:schemeClr val="dk1"/>
                          </a:solidFill>
                          <a:latin typeface="Nanum Gothic"/>
                          <a:ea typeface="Nanum Gothic"/>
                          <a:cs typeface="Nanum Gothic"/>
                          <a:sym typeface="Nanum Gothic"/>
                        </a:rPr>
                        <a:t>Training &amp; Validation Loss</a:t>
                      </a:r>
                      <a:endParaRPr b="1" sz="2000">
                        <a:latin typeface="Nanum Gothic"/>
                        <a:ea typeface="Nanum Gothic"/>
                        <a:cs typeface="Nanum Gothic"/>
                        <a:sym typeface="Nanum Gothic"/>
                      </a:endParaRPr>
                    </a:p>
                  </a:txBody>
                  <a:tcPr marT="91425" marB="91425" marR="91425" marL="91425">
                    <a:solidFill>
                      <a:srgbClr val="CFE2F3"/>
                    </a:solidFill>
                  </a:tcPr>
                </a:tc>
              </a:tr>
              <a:tr h="2918875">
                <a:tc>
                  <a:txBody>
                    <a:bodyPr/>
                    <a:lstStyle/>
                    <a:p>
                      <a:pPr indent="0" lvl="0" marL="0" rtl="0" algn="ctr">
                        <a:spcBef>
                          <a:spcPts val="0"/>
                        </a:spcBef>
                        <a:spcAft>
                          <a:spcPts val="0"/>
                        </a:spcAft>
                        <a:buNone/>
                      </a:pPr>
                      <a:r>
                        <a:t/>
                      </a:r>
                      <a:endParaRPr sz="2000">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t/>
                      </a:r>
                      <a:endParaRPr sz="2000">
                        <a:latin typeface="Nanum Gothic"/>
                        <a:ea typeface="Nanum Gothic"/>
                        <a:cs typeface="Nanum Gothic"/>
                        <a:sym typeface="Nanum Gothic"/>
                      </a:endParaRPr>
                    </a:p>
                  </a:txBody>
                  <a:tcPr marT="91425" marB="91425" marR="91425" marL="91425"/>
                </a:tc>
              </a:tr>
            </a:tbl>
          </a:graphicData>
        </a:graphic>
      </p:graphicFrame>
      <p:pic>
        <p:nvPicPr>
          <p:cNvPr id="609" name="Google Shape;609;p53"/>
          <p:cNvPicPr preferRelativeResize="0"/>
          <p:nvPr/>
        </p:nvPicPr>
        <p:blipFill>
          <a:blip r:embed="rId3">
            <a:alphaModFix/>
          </a:blip>
          <a:stretch>
            <a:fillRect/>
          </a:stretch>
        </p:blipFill>
        <p:spPr>
          <a:xfrm>
            <a:off x="142800" y="3831000"/>
            <a:ext cx="4318350" cy="2918875"/>
          </a:xfrm>
          <a:prstGeom prst="rect">
            <a:avLst/>
          </a:prstGeom>
          <a:noFill/>
          <a:ln>
            <a:noFill/>
          </a:ln>
        </p:spPr>
      </p:pic>
      <p:pic>
        <p:nvPicPr>
          <p:cNvPr id="610" name="Google Shape;610;p53"/>
          <p:cNvPicPr preferRelativeResize="0"/>
          <p:nvPr/>
        </p:nvPicPr>
        <p:blipFill>
          <a:blip r:embed="rId4">
            <a:alphaModFix/>
          </a:blip>
          <a:stretch>
            <a:fillRect/>
          </a:stretch>
        </p:blipFill>
        <p:spPr>
          <a:xfrm>
            <a:off x="4461150" y="3831000"/>
            <a:ext cx="4318351" cy="2918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p54"/>
          <p:cNvPicPr preferRelativeResize="0"/>
          <p:nvPr/>
        </p:nvPicPr>
        <p:blipFill rotWithShape="1">
          <a:blip r:embed="rId3">
            <a:alphaModFix/>
          </a:blip>
          <a:srcRect b="0" l="11473" r="0" t="0"/>
          <a:stretch/>
        </p:blipFill>
        <p:spPr>
          <a:xfrm>
            <a:off x="5080725" y="766075"/>
            <a:ext cx="4063275" cy="6011550"/>
          </a:xfrm>
          <a:prstGeom prst="rect">
            <a:avLst/>
          </a:prstGeom>
          <a:noFill/>
          <a:ln>
            <a:noFill/>
          </a:ln>
        </p:spPr>
      </p:pic>
      <p:sp>
        <p:nvSpPr>
          <p:cNvPr id="616" name="Google Shape;616;p54"/>
          <p:cNvSpPr txBox="1"/>
          <p:nvPr>
            <p:ph idx="1" type="body"/>
          </p:nvPr>
        </p:nvSpPr>
        <p:spPr>
          <a:xfrm>
            <a:off x="104550" y="821875"/>
            <a:ext cx="5420400" cy="59559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1100"/>
              <a:buFont typeface="Arial"/>
              <a:buNone/>
            </a:pPr>
            <a:r>
              <a:rPr b="1" lang="ko-KR" sz="2000"/>
              <a:t>3. 딥러닝 모델개발</a:t>
            </a:r>
            <a:r>
              <a:rPr b="1" lang="ko-KR" sz="2000">
                <a:solidFill>
                  <a:schemeClr val="hlink"/>
                </a:solidFill>
              </a:rPr>
              <a:t> - VGG16 + LSTM</a:t>
            </a:r>
            <a:endParaRPr b="1" sz="2000"/>
          </a:p>
          <a:p>
            <a:pPr indent="0" lvl="0" marL="0" rtl="0" algn="just">
              <a:lnSpc>
                <a:spcPct val="100000"/>
              </a:lnSpc>
              <a:spcBef>
                <a:spcPts val="0"/>
              </a:spcBef>
              <a:spcAft>
                <a:spcPts val="0"/>
              </a:spcAft>
              <a:buClr>
                <a:schemeClr val="dk1"/>
              </a:buClr>
              <a:buSzPts val="1100"/>
              <a:buFont typeface="Arial"/>
              <a:buNone/>
            </a:pPr>
            <a:r>
              <a:t/>
            </a:r>
            <a:endParaRPr b="1" sz="2000"/>
          </a:p>
          <a:p>
            <a:pPr indent="0" lvl="0" marL="0" rtl="0" algn="just">
              <a:lnSpc>
                <a:spcPct val="100000"/>
              </a:lnSpc>
              <a:spcBef>
                <a:spcPts val="0"/>
              </a:spcBef>
              <a:spcAft>
                <a:spcPts val="0"/>
              </a:spcAft>
              <a:buClr>
                <a:schemeClr val="dk1"/>
              </a:buClr>
              <a:buSzPts val="1100"/>
              <a:buFont typeface="Arial"/>
              <a:buNone/>
            </a:pPr>
            <a:r>
              <a:t/>
            </a:r>
            <a:endParaRPr b="1" sz="2000"/>
          </a:p>
          <a:p>
            <a:pPr indent="0" lvl="0" marL="0" rtl="0" algn="just">
              <a:lnSpc>
                <a:spcPct val="100000"/>
              </a:lnSpc>
              <a:spcBef>
                <a:spcPts val="0"/>
              </a:spcBef>
              <a:spcAft>
                <a:spcPts val="0"/>
              </a:spcAft>
              <a:buClr>
                <a:schemeClr val="dk1"/>
              </a:buClr>
              <a:buSzPts val="1100"/>
              <a:buFont typeface="Arial"/>
              <a:buNone/>
            </a:pPr>
            <a:r>
              <a:t/>
            </a:r>
            <a:endParaRPr b="1" sz="1500"/>
          </a:p>
          <a:p>
            <a:pPr indent="-323850" lvl="0" marL="457200" rtl="0" algn="just">
              <a:lnSpc>
                <a:spcPct val="100000"/>
              </a:lnSpc>
              <a:spcBef>
                <a:spcPts val="0"/>
              </a:spcBef>
              <a:spcAft>
                <a:spcPts val="0"/>
              </a:spcAft>
              <a:buSzPts val="1500"/>
              <a:buChar char="-"/>
            </a:pPr>
            <a:r>
              <a:rPr b="1" lang="ko-KR" sz="1500"/>
              <a:t>옥스포드 대학 연구팀 VGG에 의해 개발된 모델</a:t>
            </a:r>
            <a:endParaRPr b="1" sz="1500"/>
          </a:p>
          <a:p>
            <a:pPr indent="0" lvl="0" marL="457200" rtl="0" algn="just">
              <a:lnSpc>
                <a:spcPct val="100000"/>
              </a:lnSpc>
              <a:spcBef>
                <a:spcPts val="0"/>
              </a:spcBef>
              <a:spcAft>
                <a:spcPts val="0"/>
              </a:spcAft>
              <a:buClr>
                <a:schemeClr val="dk1"/>
              </a:buClr>
              <a:buSzPts val="1100"/>
              <a:buFont typeface="Arial"/>
              <a:buNone/>
            </a:pPr>
            <a:r>
              <a:t/>
            </a:r>
            <a:endParaRPr b="1" sz="1500"/>
          </a:p>
          <a:p>
            <a:pPr indent="-323850" lvl="0" marL="457200" rtl="0" algn="just">
              <a:lnSpc>
                <a:spcPct val="100000"/>
              </a:lnSpc>
              <a:spcBef>
                <a:spcPts val="0"/>
              </a:spcBef>
              <a:spcAft>
                <a:spcPts val="0"/>
              </a:spcAft>
              <a:buSzPts val="1500"/>
              <a:buChar char="-"/>
            </a:pPr>
            <a:r>
              <a:rPr b="1" lang="ko-KR" sz="1500"/>
              <a:t>2014년 ImageNet 이미지 인식 대회에서 준우승</a:t>
            </a:r>
            <a:endParaRPr b="1" sz="1500"/>
          </a:p>
          <a:p>
            <a:pPr indent="0" lvl="0" marL="457200" rtl="0" algn="just">
              <a:lnSpc>
                <a:spcPct val="100000"/>
              </a:lnSpc>
              <a:spcBef>
                <a:spcPts val="0"/>
              </a:spcBef>
              <a:spcAft>
                <a:spcPts val="0"/>
              </a:spcAft>
              <a:buClr>
                <a:schemeClr val="dk1"/>
              </a:buClr>
              <a:buSzPts val="1100"/>
              <a:buFont typeface="Arial"/>
              <a:buNone/>
            </a:pPr>
            <a:r>
              <a:t/>
            </a:r>
            <a:endParaRPr b="1" sz="1500"/>
          </a:p>
          <a:p>
            <a:pPr indent="-323850" lvl="0" marL="457200" rtl="0" algn="just">
              <a:lnSpc>
                <a:spcPct val="100000"/>
              </a:lnSpc>
              <a:spcBef>
                <a:spcPts val="0"/>
              </a:spcBef>
              <a:spcAft>
                <a:spcPts val="0"/>
              </a:spcAft>
              <a:buSzPts val="1500"/>
              <a:buChar char="-"/>
            </a:pPr>
            <a:r>
              <a:rPr b="1" lang="ko-KR" sz="1500"/>
              <a:t>깊이의 영향만을 최대한 확인하고자 컨벌루젼 필터 커널의 사이즈 3x3으로 고정</a:t>
            </a:r>
            <a:endParaRPr b="1" sz="1500"/>
          </a:p>
          <a:p>
            <a:pPr indent="0" lvl="0" marL="457200" rtl="0" algn="just">
              <a:lnSpc>
                <a:spcPct val="100000"/>
              </a:lnSpc>
              <a:spcBef>
                <a:spcPts val="0"/>
              </a:spcBef>
              <a:spcAft>
                <a:spcPts val="0"/>
              </a:spcAft>
              <a:buClr>
                <a:schemeClr val="dk1"/>
              </a:buClr>
              <a:buSzPts val="1100"/>
              <a:buFont typeface="Arial"/>
              <a:buNone/>
            </a:pPr>
            <a:r>
              <a:t/>
            </a:r>
            <a:endParaRPr b="1" sz="1500"/>
          </a:p>
          <a:p>
            <a:pPr indent="-323850" lvl="0" marL="457200" rtl="0" algn="just">
              <a:lnSpc>
                <a:spcPct val="100000"/>
              </a:lnSpc>
              <a:spcBef>
                <a:spcPts val="0"/>
              </a:spcBef>
              <a:spcAft>
                <a:spcPts val="0"/>
              </a:spcAft>
              <a:buSzPts val="1500"/>
              <a:buChar char="-"/>
            </a:pPr>
            <a:r>
              <a:rPr b="1" lang="ko-KR" sz="1500"/>
              <a:t>MobileNet보다 무거워 시간이 더 소요되나, 분류 성능이 더 뛰어날 것으로 예상되어 선택</a:t>
            </a:r>
            <a:endParaRPr b="1" sz="1500"/>
          </a:p>
          <a:p>
            <a:pPr indent="0" lvl="0" marL="0" rtl="0" algn="just">
              <a:lnSpc>
                <a:spcPct val="100000"/>
              </a:lnSpc>
              <a:spcBef>
                <a:spcPts val="0"/>
              </a:spcBef>
              <a:spcAft>
                <a:spcPts val="0"/>
              </a:spcAft>
              <a:buClr>
                <a:schemeClr val="dk1"/>
              </a:buClr>
              <a:buSzPts val="1100"/>
              <a:buFont typeface="Arial"/>
              <a:buNone/>
            </a:pPr>
            <a:r>
              <a:t/>
            </a:r>
            <a:endParaRPr b="1" sz="1500"/>
          </a:p>
          <a:p>
            <a:pPr indent="0" lvl="0" marL="0" rtl="0" algn="just">
              <a:lnSpc>
                <a:spcPct val="100000"/>
              </a:lnSpc>
              <a:spcBef>
                <a:spcPts val="0"/>
              </a:spcBef>
              <a:spcAft>
                <a:spcPts val="0"/>
              </a:spcAft>
              <a:buNone/>
            </a:pPr>
            <a:r>
              <a:t/>
            </a:r>
            <a:endParaRPr b="1" sz="2000"/>
          </a:p>
        </p:txBody>
      </p:sp>
      <p:sp>
        <p:nvSpPr>
          <p:cNvPr id="617" name="Google Shape;617;p54"/>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sz="2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5"/>
          <p:cNvSpPr txBox="1"/>
          <p:nvPr>
            <p:ph idx="1" type="body"/>
          </p:nvPr>
        </p:nvSpPr>
        <p:spPr>
          <a:xfrm>
            <a:off x="104550" y="821875"/>
            <a:ext cx="8858400" cy="45261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Clr>
                <a:schemeClr val="dk1"/>
              </a:buClr>
              <a:buSzPts val="1100"/>
              <a:buFont typeface="Arial"/>
              <a:buNone/>
            </a:pPr>
            <a:r>
              <a:rPr b="1" lang="ko-KR" sz="2000"/>
              <a:t>3. 딥러닝 모델개발</a:t>
            </a:r>
            <a:r>
              <a:rPr b="1" lang="ko-KR" sz="2000">
                <a:solidFill>
                  <a:schemeClr val="hlink"/>
                </a:solidFill>
              </a:rPr>
              <a:t> - VGG16 + LSTM</a:t>
            </a:r>
            <a:endParaRPr b="1" sz="2000"/>
          </a:p>
          <a:p>
            <a:pPr indent="0" lvl="0" marL="457200" rtl="0" algn="just">
              <a:lnSpc>
                <a:spcPct val="100000"/>
              </a:lnSpc>
              <a:spcBef>
                <a:spcPts val="0"/>
              </a:spcBef>
              <a:spcAft>
                <a:spcPts val="0"/>
              </a:spcAft>
              <a:buNone/>
            </a:pPr>
            <a:r>
              <a:t/>
            </a:r>
            <a:endParaRPr b="1" sz="2000"/>
          </a:p>
          <a:p>
            <a:pPr indent="0" lvl="0" marL="457200" rtl="0" algn="just">
              <a:lnSpc>
                <a:spcPct val="100000"/>
              </a:lnSpc>
              <a:spcBef>
                <a:spcPts val="0"/>
              </a:spcBef>
              <a:spcAft>
                <a:spcPts val="0"/>
              </a:spcAft>
              <a:buClr>
                <a:schemeClr val="dk1"/>
              </a:buClr>
              <a:buSzPts val="1100"/>
              <a:buFont typeface="Arial"/>
              <a:buNone/>
            </a:pPr>
            <a:r>
              <a:t/>
            </a:r>
            <a:endParaRPr b="1" sz="2000"/>
          </a:p>
          <a:p>
            <a:pPr indent="-323850" lvl="0" marL="457200" rtl="0" algn="just">
              <a:lnSpc>
                <a:spcPct val="100000"/>
              </a:lnSpc>
              <a:spcBef>
                <a:spcPts val="0"/>
              </a:spcBef>
              <a:spcAft>
                <a:spcPts val="0"/>
              </a:spcAft>
              <a:buSzPts val="1500"/>
              <a:buChar char="-"/>
            </a:pPr>
            <a:r>
              <a:rPr b="1" lang="ko-KR" sz="1500"/>
              <a:t>기존 RNN에 Long-Term Memory(Memory Cell) 구조 추가한 것으로, </a:t>
            </a:r>
            <a:endParaRPr b="1" sz="1500"/>
          </a:p>
          <a:p>
            <a:pPr indent="0" lvl="0" marL="457200" rtl="0" algn="just">
              <a:lnSpc>
                <a:spcPct val="100000"/>
              </a:lnSpc>
              <a:spcBef>
                <a:spcPts val="0"/>
              </a:spcBef>
              <a:spcAft>
                <a:spcPts val="0"/>
              </a:spcAft>
              <a:buNone/>
            </a:pPr>
            <a:r>
              <a:rPr b="1" lang="ko-KR" sz="1500"/>
              <a:t>Long-Term Dependency Issue 및 Vanishing Gradient, Exploding Gradient Issue 해결</a:t>
            </a:r>
            <a:endParaRPr b="1" sz="1500"/>
          </a:p>
          <a:p>
            <a:pPr indent="0" lvl="0" marL="457200" rtl="0" algn="just">
              <a:lnSpc>
                <a:spcPct val="100000"/>
              </a:lnSpc>
              <a:spcBef>
                <a:spcPts val="0"/>
              </a:spcBef>
              <a:spcAft>
                <a:spcPts val="0"/>
              </a:spcAft>
              <a:buClr>
                <a:schemeClr val="dk1"/>
              </a:buClr>
              <a:buSzPts val="1100"/>
              <a:buFont typeface="Arial"/>
              <a:buNone/>
            </a:pPr>
            <a:r>
              <a:t/>
            </a:r>
            <a:endParaRPr b="1" sz="1500"/>
          </a:p>
          <a:p>
            <a:pPr indent="-323850" lvl="0" marL="457200" rtl="0" algn="just">
              <a:lnSpc>
                <a:spcPct val="100000"/>
              </a:lnSpc>
              <a:spcBef>
                <a:spcPts val="0"/>
              </a:spcBef>
              <a:spcAft>
                <a:spcPts val="0"/>
              </a:spcAft>
              <a:buSzPts val="1500"/>
              <a:buChar char="-"/>
            </a:pPr>
            <a:r>
              <a:rPr b="1" lang="ko-KR" sz="1500"/>
              <a:t>동영상 Frame의 시계열적 요소 반영 위해 사용</a:t>
            </a:r>
            <a:endParaRPr b="1" sz="1500"/>
          </a:p>
          <a:p>
            <a:pPr indent="0" lvl="0" marL="457200" rtl="0" algn="just">
              <a:lnSpc>
                <a:spcPct val="100000"/>
              </a:lnSpc>
              <a:spcBef>
                <a:spcPts val="0"/>
              </a:spcBef>
              <a:spcAft>
                <a:spcPts val="0"/>
              </a:spcAft>
              <a:buClr>
                <a:schemeClr val="dk1"/>
              </a:buClr>
              <a:buSzPts val="1100"/>
              <a:buFont typeface="Arial"/>
              <a:buNone/>
            </a:pPr>
            <a:r>
              <a:t/>
            </a:r>
            <a:endParaRPr b="1" sz="1500"/>
          </a:p>
          <a:p>
            <a:pPr indent="-323850" lvl="0" marL="457200" rtl="0" algn="just">
              <a:lnSpc>
                <a:spcPct val="100000"/>
              </a:lnSpc>
              <a:spcBef>
                <a:spcPts val="0"/>
              </a:spcBef>
              <a:spcAft>
                <a:spcPts val="0"/>
              </a:spcAft>
              <a:buSzPts val="1500"/>
              <a:buChar char="-"/>
            </a:pPr>
            <a:r>
              <a:rPr b="1" lang="ko-KR" sz="1500"/>
              <a:t>GRU보다 복잡한 구조를 가져 더 좋은 성능 예상하여 선택</a:t>
            </a:r>
            <a:endParaRPr b="1" sz="1500"/>
          </a:p>
          <a:p>
            <a:pPr indent="0" lvl="0" marL="0" rtl="0" algn="just">
              <a:lnSpc>
                <a:spcPct val="100000"/>
              </a:lnSpc>
              <a:spcBef>
                <a:spcPts val="0"/>
              </a:spcBef>
              <a:spcAft>
                <a:spcPts val="0"/>
              </a:spcAft>
              <a:buClr>
                <a:schemeClr val="dk1"/>
              </a:buClr>
              <a:buSzPts val="1100"/>
              <a:buFont typeface="Arial"/>
              <a:buNone/>
            </a:pPr>
            <a:r>
              <a:t/>
            </a:r>
            <a:endParaRPr b="1" sz="1500"/>
          </a:p>
          <a:p>
            <a:pPr indent="0" lvl="0" marL="0" rtl="0" algn="just">
              <a:lnSpc>
                <a:spcPct val="100000"/>
              </a:lnSpc>
              <a:spcBef>
                <a:spcPts val="0"/>
              </a:spcBef>
              <a:spcAft>
                <a:spcPts val="0"/>
              </a:spcAft>
              <a:buNone/>
            </a:pPr>
            <a:r>
              <a:t/>
            </a:r>
            <a:endParaRPr b="1" sz="2000"/>
          </a:p>
        </p:txBody>
      </p:sp>
      <p:sp>
        <p:nvSpPr>
          <p:cNvPr id="623" name="Google Shape;623;p55"/>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pic>
        <p:nvPicPr>
          <p:cNvPr id="624" name="Google Shape;624;p55"/>
          <p:cNvPicPr preferRelativeResize="0"/>
          <p:nvPr/>
        </p:nvPicPr>
        <p:blipFill>
          <a:blip r:embed="rId3">
            <a:alphaModFix/>
          </a:blip>
          <a:stretch>
            <a:fillRect/>
          </a:stretch>
        </p:blipFill>
        <p:spPr>
          <a:xfrm>
            <a:off x="266400" y="3873400"/>
            <a:ext cx="8373076" cy="2633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6"/>
          <p:cNvSpPr txBox="1"/>
          <p:nvPr>
            <p:ph idx="1" type="body"/>
          </p:nvPr>
        </p:nvSpPr>
        <p:spPr>
          <a:xfrm>
            <a:off x="104550" y="821875"/>
            <a:ext cx="8858400" cy="45261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3. 딥러닝 모델개발</a:t>
            </a:r>
            <a:r>
              <a:rPr b="1" lang="ko-KR" sz="2000">
                <a:solidFill>
                  <a:schemeClr val="hlink"/>
                </a:solidFill>
              </a:rPr>
              <a:t> - VGG16 + LSTM</a:t>
            </a:r>
            <a:endParaRPr b="1" sz="2000"/>
          </a:p>
        </p:txBody>
      </p:sp>
      <p:sp>
        <p:nvSpPr>
          <p:cNvPr id="630" name="Google Shape;630;p56"/>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graphicFrame>
        <p:nvGraphicFramePr>
          <p:cNvPr id="631" name="Google Shape;631;p56"/>
          <p:cNvGraphicFramePr/>
          <p:nvPr/>
        </p:nvGraphicFramePr>
        <p:xfrm>
          <a:off x="142800" y="1358247"/>
          <a:ext cx="3000000" cy="3000000"/>
        </p:xfrm>
        <a:graphic>
          <a:graphicData uri="http://schemas.openxmlformats.org/drawingml/2006/table">
            <a:tbl>
              <a:tblPr>
                <a:noFill/>
                <a:tableStyleId>{72F3987B-600C-41DB-9A22-5B34286B14CA}</a:tableStyleId>
              </a:tblPr>
              <a:tblGrid>
                <a:gridCol w="4318350"/>
                <a:gridCol w="4318350"/>
              </a:tblGrid>
              <a:tr h="463050">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모델</a:t>
                      </a:r>
                      <a:endParaRPr b="1" sz="2000">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Test set 결과</a:t>
                      </a:r>
                      <a:endParaRPr b="1" sz="2000">
                        <a:latin typeface="Nanum Gothic"/>
                        <a:ea typeface="Nanum Gothic"/>
                        <a:cs typeface="Nanum Gothic"/>
                        <a:sym typeface="Nanum Gothic"/>
                      </a:endParaRPr>
                    </a:p>
                  </a:txBody>
                  <a:tcPr marT="91425" marB="91425" marR="91425" marL="91425">
                    <a:solidFill>
                      <a:srgbClr val="CFE2F3"/>
                    </a:solidFill>
                  </a:tcPr>
                </a:tc>
              </a:tr>
              <a:tr h="1430975">
                <a:tc>
                  <a:txBody>
                    <a:bodyPr/>
                    <a:lstStyle/>
                    <a:p>
                      <a:pPr indent="0" lvl="0" marL="0" rtl="0" algn="ctr">
                        <a:spcBef>
                          <a:spcPts val="0"/>
                        </a:spcBef>
                        <a:spcAft>
                          <a:spcPts val="0"/>
                        </a:spcAft>
                        <a:buNone/>
                      </a:pPr>
                      <a:r>
                        <a:rPr b="1" lang="ko-KR" sz="2000">
                          <a:solidFill>
                            <a:schemeClr val="dk1"/>
                          </a:solidFill>
                          <a:latin typeface="Nanum Gothic"/>
                          <a:ea typeface="Nanum Gothic"/>
                          <a:cs typeface="Nanum Gothic"/>
                          <a:sym typeface="Nanum Gothic"/>
                        </a:rPr>
                        <a:t>VGG16 + LSTM</a:t>
                      </a:r>
                      <a:endParaRPr b="1" sz="2000">
                        <a:solidFill>
                          <a:schemeClr val="dk1"/>
                        </a:solidFill>
                        <a:latin typeface="Nanum Gothic"/>
                        <a:ea typeface="Nanum Gothic"/>
                        <a:cs typeface="Nanum Gothic"/>
                        <a:sym typeface="Nanum Gothic"/>
                      </a:endParaRPr>
                    </a:p>
                    <a:p>
                      <a:pPr indent="0" lvl="0" marL="0" rtl="0" algn="ctr">
                        <a:spcBef>
                          <a:spcPts val="0"/>
                        </a:spcBef>
                        <a:spcAft>
                          <a:spcPts val="0"/>
                        </a:spcAft>
                        <a:buNone/>
                      </a:pPr>
                      <a:r>
                        <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Dense Layer: 1</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Fine Tuning: block5_conv1</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epoch = 5 / batch size = 1</a:t>
                      </a:r>
                      <a:endParaRPr b="1">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b="1" sz="2000">
                        <a:solidFill>
                          <a:schemeClr val="dk1"/>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Loss         :  4.929</a:t>
                      </a:r>
                      <a:endParaRPr b="1" sz="2000">
                        <a:solidFill>
                          <a:srgbClr val="FF0000"/>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Accuracy :  0.326</a:t>
                      </a:r>
                      <a:endParaRPr b="1" sz="2000">
                        <a:latin typeface="Nanum Gothic"/>
                        <a:ea typeface="Nanum Gothic"/>
                        <a:cs typeface="Nanum Gothic"/>
                        <a:sym typeface="Nanum Gothic"/>
                      </a:endParaRPr>
                    </a:p>
                  </a:txBody>
                  <a:tcPr marT="91425" marB="91425" marR="91425" marL="91425"/>
                </a:tc>
              </a:tr>
              <a:tr h="554125">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Training &amp; Validation Accuracy</a:t>
                      </a:r>
                      <a:endParaRPr b="1" sz="2000">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sz="2000">
                          <a:solidFill>
                            <a:schemeClr val="dk1"/>
                          </a:solidFill>
                          <a:latin typeface="Nanum Gothic"/>
                          <a:ea typeface="Nanum Gothic"/>
                          <a:cs typeface="Nanum Gothic"/>
                          <a:sym typeface="Nanum Gothic"/>
                        </a:rPr>
                        <a:t>Training &amp; Validation Loss</a:t>
                      </a:r>
                      <a:endParaRPr b="1" sz="2000">
                        <a:latin typeface="Nanum Gothic"/>
                        <a:ea typeface="Nanum Gothic"/>
                        <a:cs typeface="Nanum Gothic"/>
                        <a:sym typeface="Nanum Gothic"/>
                      </a:endParaRPr>
                    </a:p>
                  </a:txBody>
                  <a:tcPr marT="91425" marB="91425" marR="91425" marL="91425">
                    <a:solidFill>
                      <a:srgbClr val="CFE2F3"/>
                    </a:solidFill>
                  </a:tcPr>
                </a:tc>
              </a:tr>
              <a:tr h="2918875">
                <a:tc>
                  <a:txBody>
                    <a:bodyPr/>
                    <a:lstStyle/>
                    <a:p>
                      <a:pPr indent="0" lvl="0" marL="0" rtl="0" algn="ctr">
                        <a:spcBef>
                          <a:spcPts val="0"/>
                        </a:spcBef>
                        <a:spcAft>
                          <a:spcPts val="0"/>
                        </a:spcAft>
                        <a:buNone/>
                      </a:pPr>
                      <a:r>
                        <a:t/>
                      </a:r>
                      <a:endParaRPr sz="2000">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t/>
                      </a:r>
                      <a:endParaRPr sz="2000">
                        <a:latin typeface="Nanum Gothic"/>
                        <a:ea typeface="Nanum Gothic"/>
                        <a:cs typeface="Nanum Gothic"/>
                        <a:sym typeface="Nanum Gothic"/>
                      </a:endParaRPr>
                    </a:p>
                  </a:txBody>
                  <a:tcPr marT="91425" marB="91425" marR="91425" marL="91425"/>
                </a:tc>
              </a:tr>
            </a:tbl>
          </a:graphicData>
        </a:graphic>
      </p:graphicFrame>
      <p:pic>
        <p:nvPicPr>
          <p:cNvPr id="632" name="Google Shape;632;p56"/>
          <p:cNvPicPr preferRelativeResize="0"/>
          <p:nvPr/>
        </p:nvPicPr>
        <p:blipFill>
          <a:blip r:embed="rId3">
            <a:alphaModFix/>
          </a:blip>
          <a:stretch>
            <a:fillRect/>
          </a:stretch>
        </p:blipFill>
        <p:spPr>
          <a:xfrm>
            <a:off x="142800" y="3831000"/>
            <a:ext cx="4318350" cy="2918875"/>
          </a:xfrm>
          <a:prstGeom prst="rect">
            <a:avLst/>
          </a:prstGeom>
          <a:noFill/>
          <a:ln>
            <a:noFill/>
          </a:ln>
        </p:spPr>
      </p:pic>
      <p:pic>
        <p:nvPicPr>
          <p:cNvPr id="633" name="Google Shape;633;p56"/>
          <p:cNvPicPr preferRelativeResize="0"/>
          <p:nvPr/>
        </p:nvPicPr>
        <p:blipFill>
          <a:blip r:embed="rId4">
            <a:alphaModFix/>
          </a:blip>
          <a:stretch>
            <a:fillRect/>
          </a:stretch>
        </p:blipFill>
        <p:spPr>
          <a:xfrm>
            <a:off x="4461150" y="3831000"/>
            <a:ext cx="4318351" cy="2918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7"/>
          <p:cNvSpPr txBox="1"/>
          <p:nvPr>
            <p:ph idx="1" type="body"/>
          </p:nvPr>
        </p:nvSpPr>
        <p:spPr>
          <a:xfrm>
            <a:off x="104550" y="821875"/>
            <a:ext cx="8858400" cy="45261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3. 딥러닝 모델개발</a:t>
            </a:r>
            <a:r>
              <a:rPr b="1" lang="ko-KR" sz="2000">
                <a:solidFill>
                  <a:schemeClr val="hlink"/>
                </a:solidFill>
              </a:rPr>
              <a:t> - VGG16 + LSTM</a:t>
            </a:r>
            <a:endParaRPr b="1" sz="2000"/>
          </a:p>
        </p:txBody>
      </p:sp>
      <p:sp>
        <p:nvSpPr>
          <p:cNvPr id="639" name="Google Shape;639;p57"/>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graphicFrame>
        <p:nvGraphicFramePr>
          <p:cNvPr id="640" name="Google Shape;640;p57"/>
          <p:cNvGraphicFramePr/>
          <p:nvPr/>
        </p:nvGraphicFramePr>
        <p:xfrm>
          <a:off x="142800" y="1358247"/>
          <a:ext cx="3000000" cy="3000000"/>
        </p:xfrm>
        <a:graphic>
          <a:graphicData uri="http://schemas.openxmlformats.org/drawingml/2006/table">
            <a:tbl>
              <a:tblPr>
                <a:noFill/>
                <a:tableStyleId>{72F3987B-600C-41DB-9A22-5B34286B14CA}</a:tableStyleId>
              </a:tblPr>
              <a:tblGrid>
                <a:gridCol w="4318350"/>
                <a:gridCol w="4318350"/>
              </a:tblGrid>
              <a:tr h="463050">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모델</a:t>
                      </a:r>
                      <a:endParaRPr b="1" sz="2000">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Test set 결과</a:t>
                      </a:r>
                      <a:endParaRPr b="1" sz="2000">
                        <a:latin typeface="Nanum Gothic"/>
                        <a:ea typeface="Nanum Gothic"/>
                        <a:cs typeface="Nanum Gothic"/>
                        <a:sym typeface="Nanum Gothic"/>
                      </a:endParaRPr>
                    </a:p>
                  </a:txBody>
                  <a:tcPr marT="91425" marB="91425" marR="91425" marL="91425">
                    <a:solidFill>
                      <a:srgbClr val="CFE2F3"/>
                    </a:solidFill>
                  </a:tcPr>
                </a:tc>
              </a:tr>
              <a:tr h="1430975">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VGG16 + LSTM</a:t>
                      </a:r>
                      <a:endParaRPr b="1" sz="2000">
                        <a:latin typeface="Nanum Gothic"/>
                        <a:ea typeface="Nanum Gothic"/>
                        <a:cs typeface="Nanum Gothic"/>
                        <a:sym typeface="Nanum Gothic"/>
                      </a:endParaRPr>
                    </a:p>
                    <a:p>
                      <a:pPr indent="0" lvl="0" marL="0" rtl="0" algn="ctr">
                        <a:spcBef>
                          <a:spcPts val="0"/>
                        </a:spcBef>
                        <a:spcAft>
                          <a:spcPts val="0"/>
                        </a:spcAft>
                        <a:buNone/>
                      </a:pPr>
                      <a:r>
                        <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Dense Layer: 1</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Fine Tuning: block5_conv1</a:t>
                      </a:r>
                      <a:endParaRPr b="1">
                        <a:latin typeface="Nanum Gothic"/>
                        <a:ea typeface="Nanum Gothic"/>
                        <a:cs typeface="Nanum Gothic"/>
                        <a:sym typeface="Nanum Gothic"/>
                      </a:endParaRPr>
                    </a:p>
                    <a:p>
                      <a:pPr indent="0" lvl="0" marL="0" rtl="0" algn="ctr">
                        <a:spcBef>
                          <a:spcPts val="0"/>
                        </a:spcBef>
                        <a:spcAft>
                          <a:spcPts val="0"/>
                        </a:spcAft>
                        <a:buNone/>
                      </a:pPr>
                      <a:r>
                        <a:rPr b="1" lang="ko-KR">
                          <a:solidFill>
                            <a:srgbClr val="FF0000"/>
                          </a:solidFill>
                          <a:latin typeface="Nanum Gothic"/>
                          <a:ea typeface="Nanum Gothic"/>
                          <a:cs typeface="Nanum Gothic"/>
                          <a:sym typeface="Nanum Gothic"/>
                        </a:rPr>
                        <a:t>epoch = +10</a:t>
                      </a:r>
                      <a:r>
                        <a:rPr b="1" lang="ko-KR">
                          <a:latin typeface="Nanum Gothic"/>
                          <a:ea typeface="Nanum Gothic"/>
                          <a:cs typeface="Nanum Gothic"/>
                          <a:sym typeface="Nanum Gothic"/>
                        </a:rPr>
                        <a:t> / batch size = 1</a:t>
                      </a:r>
                      <a:endParaRPr b="1">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b="1" sz="2000">
                        <a:solidFill>
                          <a:schemeClr val="dk1"/>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Loss     :  18.77</a:t>
                      </a:r>
                      <a:r>
                        <a:rPr b="1" lang="ko-KR" sz="2000">
                          <a:solidFill>
                            <a:srgbClr val="FF0000"/>
                          </a:solidFill>
                          <a:latin typeface="Nanum Gothic"/>
                          <a:ea typeface="Nanum Gothic"/>
                          <a:cs typeface="Nanum Gothic"/>
                          <a:sym typeface="Nanum Gothic"/>
                        </a:rPr>
                        <a:t>(+13.841)</a:t>
                      </a:r>
                      <a:endParaRPr b="1" sz="2000">
                        <a:solidFill>
                          <a:schemeClr val="dk1"/>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Accuracy :  0.244</a:t>
                      </a:r>
                      <a:r>
                        <a:rPr b="1" lang="ko-KR" sz="2000">
                          <a:solidFill>
                            <a:srgbClr val="FF0000"/>
                          </a:solidFill>
                          <a:latin typeface="Nanum Gothic"/>
                          <a:ea typeface="Nanum Gothic"/>
                          <a:cs typeface="Nanum Gothic"/>
                          <a:sym typeface="Nanum Gothic"/>
                        </a:rPr>
                        <a:t>(-0.082)</a:t>
                      </a:r>
                      <a:endParaRPr b="1" sz="2000">
                        <a:solidFill>
                          <a:srgbClr val="FF0000"/>
                        </a:solidFill>
                        <a:latin typeface="Nanum Gothic"/>
                        <a:ea typeface="Nanum Gothic"/>
                        <a:cs typeface="Nanum Gothic"/>
                        <a:sym typeface="Nanum Gothic"/>
                      </a:endParaRPr>
                    </a:p>
                  </a:txBody>
                  <a:tcPr marT="91425" marB="91425" marR="91425" marL="91425"/>
                </a:tc>
              </a:tr>
              <a:tr h="554125">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Training &amp; Validation Accuracy</a:t>
                      </a:r>
                      <a:endParaRPr b="1" sz="2000">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sz="2000">
                          <a:solidFill>
                            <a:schemeClr val="dk1"/>
                          </a:solidFill>
                          <a:latin typeface="Nanum Gothic"/>
                          <a:ea typeface="Nanum Gothic"/>
                          <a:cs typeface="Nanum Gothic"/>
                          <a:sym typeface="Nanum Gothic"/>
                        </a:rPr>
                        <a:t>Training &amp; Validation Loss</a:t>
                      </a:r>
                      <a:endParaRPr b="1" sz="2000">
                        <a:latin typeface="Nanum Gothic"/>
                        <a:ea typeface="Nanum Gothic"/>
                        <a:cs typeface="Nanum Gothic"/>
                        <a:sym typeface="Nanum Gothic"/>
                      </a:endParaRPr>
                    </a:p>
                  </a:txBody>
                  <a:tcPr marT="91425" marB="91425" marR="91425" marL="91425">
                    <a:solidFill>
                      <a:srgbClr val="CFE2F3"/>
                    </a:solidFill>
                  </a:tcPr>
                </a:tc>
              </a:tr>
              <a:tr h="2918875">
                <a:tc>
                  <a:txBody>
                    <a:bodyPr/>
                    <a:lstStyle/>
                    <a:p>
                      <a:pPr indent="0" lvl="0" marL="0" rtl="0" algn="ctr">
                        <a:spcBef>
                          <a:spcPts val="0"/>
                        </a:spcBef>
                        <a:spcAft>
                          <a:spcPts val="0"/>
                        </a:spcAft>
                        <a:buNone/>
                      </a:pPr>
                      <a:r>
                        <a:t/>
                      </a:r>
                      <a:endParaRPr sz="2000">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t/>
                      </a:r>
                      <a:endParaRPr sz="2000">
                        <a:latin typeface="Nanum Gothic"/>
                        <a:ea typeface="Nanum Gothic"/>
                        <a:cs typeface="Nanum Gothic"/>
                        <a:sym typeface="Nanum Gothic"/>
                      </a:endParaRPr>
                    </a:p>
                  </a:txBody>
                  <a:tcPr marT="91425" marB="91425" marR="91425" marL="91425"/>
                </a:tc>
              </a:tr>
            </a:tbl>
          </a:graphicData>
        </a:graphic>
      </p:graphicFrame>
      <p:pic>
        <p:nvPicPr>
          <p:cNvPr id="641" name="Google Shape;641;p57"/>
          <p:cNvPicPr preferRelativeResize="0"/>
          <p:nvPr/>
        </p:nvPicPr>
        <p:blipFill>
          <a:blip r:embed="rId3">
            <a:alphaModFix/>
          </a:blip>
          <a:stretch>
            <a:fillRect/>
          </a:stretch>
        </p:blipFill>
        <p:spPr>
          <a:xfrm>
            <a:off x="142800" y="3831000"/>
            <a:ext cx="4318351" cy="2918875"/>
          </a:xfrm>
          <a:prstGeom prst="rect">
            <a:avLst/>
          </a:prstGeom>
          <a:noFill/>
          <a:ln>
            <a:noFill/>
          </a:ln>
        </p:spPr>
      </p:pic>
      <p:pic>
        <p:nvPicPr>
          <p:cNvPr id="642" name="Google Shape;642;p57"/>
          <p:cNvPicPr preferRelativeResize="0"/>
          <p:nvPr/>
        </p:nvPicPr>
        <p:blipFill>
          <a:blip r:embed="rId4">
            <a:alphaModFix/>
          </a:blip>
          <a:stretch>
            <a:fillRect/>
          </a:stretch>
        </p:blipFill>
        <p:spPr>
          <a:xfrm>
            <a:off x="4461150" y="3831000"/>
            <a:ext cx="4318349" cy="2918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8"/>
          <p:cNvSpPr txBox="1"/>
          <p:nvPr>
            <p:ph idx="1" type="body"/>
          </p:nvPr>
        </p:nvSpPr>
        <p:spPr>
          <a:xfrm>
            <a:off x="104550" y="821875"/>
            <a:ext cx="8858400" cy="45261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3. 딥러닝 모델개발</a:t>
            </a:r>
            <a:r>
              <a:rPr b="1" lang="ko-KR" sz="2000">
                <a:solidFill>
                  <a:schemeClr val="hlink"/>
                </a:solidFill>
              </a:rPr>
              <a:t> - VGG16 + LSTM</a:t>
            </a:r>
            <a:endParaRPr b="1" sz="2000"/>
          </a:p>
        </p:txBody>
      </p:sp>
      <p:sp>
        <p:nvSpPr>
          <p:cNvPr id="648" name="Google Shape;648;p58"/>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graphicFrame>
        <p:nvGraphicFramePr>
          <p:cNvPr id="649" name="Google Shape;649;p58"/>
          <p:cNvGraphicFramePr/>
          <p:nvPr/>
        </p:nvGraphicFramePr>
        <p:xfrm>
          <a:off x="142800" y="1358247"/>
          <a:ext cx="3000000" cy="3000000"/>
        </p:xfrm>
        <a:graphic>
          <a:graphicData uri="http://schemas.openxmlformats.org/drawingml/2006/table">
            <a:tbl>
              <a:tblPr>
                <a:noFill/>
                <a:tableStyleId>{72F3987B-600C-41DB-9A22-5B34286B14CA}</a:tableStyleId>
              </a:tblPr>
              <a:tblGrid>
                <a:gridCol w="4318350"/>
                <a:gridCol w="4318350"/>
              </a:tblGrid>
              <a:tr h="463050">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모델</a:t>
                      </a:r>
                      <a:endParaRPr b="1" sz="2000">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Test set 결과</a:t>
                      </a:r>
                      <a:endParaRPr b="1" sz="2000">
                        <a:latin typeface="Nanum Gothic"/>
                        <a:ea typeface="Nanum Gothic"/>
                        <a:cs typeface="Nanum Gothic"/>
                        <a:sym typeface="Nanum Gothic"/>
                      </a:endParaRPr>
                    </a:p>
                  </a:txBody>
                  <a:tcPr marT="91425" marB="91425" marR="91425" marL="91425">
                    <a:solidFill>
                      <a:srgbClr val="CFE2F3"/>
                    </a:solidFill>
                  </a:tcPr>
                </a:tc>
              </a:tr>
              <a:tr h="1430975">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VGG16 + LSTM</a:t>
                      </a:r>
                      <a:endParaRPr b="1" sz="2000">
                        <a:latin typeface="Nanum Gothic"/>
                        <a:ea typeface="Nanum Gothic"/>
                        <a:cs typeface="Nanum Gothic"/>
                        <a:sym typeface="Nanum Gothic"/>
                      </a:endParaRPr>
                    </a:p>
                    <a:p>
                      <a:pPr indent="0" lvl="0" marL="0" rtl="0" algn="ctr">
                        <a:spcBef>
                          <a:spcPts val="0"/>
                        </a:spcBef>
                        <a:spcAft>
                          <a:spcPts val="0"/>
                        </a:spcAft>
                        <a:buNone/>
                      </a:pPr>
                      <a:r>
                        <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Dense Layer: 1</a:t>
                      </a:r>
                      <a:endParaRPr b="1">
                        <a:latin typeface="Nanum Gothic"/>
                        <a:ea typeface="Nanum Gothic"/>
                        <a:cs typeface="Nanum Gothic"/>
                        <a:sym typeface="Nanum Gothic"/>
                      </a:endParaRPr>
                    </a:p>
                    <a:p>
                      <a:pPr indent="0" lvl="0" marL="0" rtl="0" algn="ctr">
                        <a:spcBef>
                          <a:spcPts val="0"/>
                        </a:spcBef>
                        <a:spcAft>
                          <a:spcPts val="0"/>
                        </a:spcAft>
                        <a:buNone/>
                      </a:pPr>
                      <a:r>
                        <a:rPr b="1" lang="ko-KR">
                          <a:solidFill>
                            <a:srgbClr val="FF0000"/>
                          </a:solidFill>
                          <a:latin typeface="Nanum Gothic"/>
                          <a:ea typeface="Nanum Gothic"/>
                          <a:cs typeface="Nanum Gothic"/>
                          <a:sym typeface="Nanum Gothic"/>
                        </a:rPr>
                        <a:t>Fine Tuning: block4_conv1</a:t>
                      </a:r>
                      <a:endParaRPr b="1">
                        <a:solidFill>
                          <a:srgbClr val="FF0000"/>
                        </a:solidFill>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epoch = 10 / batch size = 1</a:t>
                      </a:r>
                      <a:endParaRPr b="1">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b="1" sz="2000">
                        <a:solidFill>
                          <a:schemeClr val="dk1"/>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Loss   :  4842.2860</a:t>
                      </a:r>
                      <a:r>
                        <a:rPr b="1" lang="ko-KR" sz="2000">
                          <a:solidFill>
                            <a:srgbClr val="FF0000"/>
                          </a:solidFill>
                          <a:latin typeface="Nanum Gothic"/>
                          <a:ea typeface="Nanum Gothic"/>
                          <a:cs typeface="Nanum Gothic"/>
                          <a:sym typeface="Nanum Gothic"/>
                        </a:rPr>
                        <a:t>(+4837)</a:t>
                      </a:r>
                      <a:endParaRPr b="1" sz="2000">
                        <a:solidFill>
                          <a:srgbClr val="FF0000"/>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Accuracy :  0.2620</a:t>
                      </a:r>
                      <a:r>
                        <a:rPr b="1" lang="ko-KR" sz="2000">
                          <a:solidFill>
                            <a:srgbClr val="FF0000"/>
                          </a:solidFill>
                          <a:latin typeface="Nanum Gothic"/>
                          <a:ea typeface="Nanum Gothic"/>
                          <a:cs typeface="Nanum Gothic"/>
                          <a:sym typeface="Nanum Gothic"/>
                        </a:rPr>
                        <a:t>(-0.064)</a:t>
                      </a:r>
                      <a:endParaRPr b="1" sz="2000">
                        <a:solidFill>
                          <a:srgbClr val="FF0000"/>
                        </a:solidFill>
                        <a:latin typeface="Nanum Gothic"/>
                        <a:ea typeface="Nanum Gothic"/>
                        <a:cs typeface="Nanum Gothic"/>
                        <a:sym typeface="Nanum Gothic"/>
                      </a:endParaRPr>
                    </a:p>
                  </a:txBody>
                  <a:tcPr marT="91425" marB="91425" marR="91425" marL="91425"/>
                </a:tc>
              </a:tr>
              <a:tr h="554125">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Training &amp; Validation Accuracy</a:t>
                      </a:r>
                      <a:endParaRPr b="1" sz="2000">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sz="2000">
                          <a:solidFill>
                            <a:schemeClr val="dk1"/>
                          </a:solidFill>
                          <a:latin typeface="Nanum Gothic"/>
                          <a:ea typeface="Nanum Gothic"/>
                          <a:cs typeface="Nanum Gothic"/>
                          <a:sym typeface="Nanum Gothic"/>
                        </a:rPr>
                        <a:t>Training &amp; Validation Loss</a:t>
                      </a:r>
                      <a:endParaRPr b="1" sz="2000">
                        <a:latin typeface="Nanum Gothic"/>
                        <a:ea typeface="Nanum Gothic"/>
                        <a:cs typeface="Nanum Gothic"/>
                        <a:sym typeface="Nanum Gothic"/>
                      </a:endParaRPr>
                    </a:p>
                  </a:txBody>
                  <a:tcPr marT="91425" marB="91425" marR="91425" marL="91425">
                    <a:solidFill>
                      <a:srgbClr val="CFE2F3"/>
                    </a:solidFill>
                  </a:tcPr>
                </a:tc>
              </a:tr>
              <a:tr h="2918875">
                <a:tc>
                  <a:txBody>
                    <a:bodyPr/>
                    <a:lstStyle/>
                    <a:p>
                      <a:pPr indent="0" lvl="0" marL="0" rtl="0" algn="ctr">
                        <a:spcBef>
                          <a:spcPts val="0"/>
                        </a:spcBef>
                        <a:spcAft>
                          <a:spcPts val="0"/>
                        </a:spcAft>
                        <a:buNone/>
                      </a:pPr>
                      <a:r>
                        <a:t/>
                      </a:r>
                      <a:endParaRPr sz="2000">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t/>
                      </a:r>
                      <a:endParaRPr sz="2000">
                        <a:latin typeface="Nanum Gothic"/>
                        <a:ea typeface="Nanum Gothic"/>
                        <a:cs typeface="Nanum Gothic"/>
                        <a:sym typeface="Nanum Gothic"/>
                      </a:endParaRPr>
                    </a:p>
                  </a:txBody>
                  <a:tcPr marT="91425" marB="91425" marR="91425" marL="91425"/>
                </a:tc>
              </a:tr>
            </a:tbl>
          </a:graphicData>
        </a:graphic>
      </p:graphicFrame>
      <p:pic>
        <p:nvPicPr>
          <p:cNvPr id="650" name="Google Shape;650;p58"/>
          <p:cNvPicPr preferRelativeResize="0"/>
          <p:nvPr/>
        </p:nvPicPr>
        <p:blipFill>
          <a:blip r:embed="rId3">
            <a:alphaModFix/>
          </a:blip>
          <a:stretch>
            <a:fillRect/>
          </a:stretch>
        </p:blipFill>
        <p:spPr>
          <a:xfrm>
            <a:off x="142800" y="3831000"/>
            <a:ext cx="4318349" cy="2918875"/>
          </a:xfrm>
          <a:prstGeom prst="rect">
            <a:avLst/>
          </a:prstGeom>
          <a:noFill/>
          <a:ln>
            <a:noFill/>
          </a:ln>
        </p:spPr>
      </p:pic>
      <p:pic>
        <p:nvPicPr>
          <p:cNvPr id="651" name="Google Shape;651;p58"/>
          <p:cNvPicPr preferRelativeResize="0"/>
          <p:nvPr/>
        </p:nvPicPr>
        <p:blipFill>
          <a:blip r:embed="rId4">
            <a:alphaModFix/>
          </a:blip>
          <a:stretch>
            <a:fillRect/>
          </a:stretch>
        </p:blipFill>
        <p:spPr>
          <a:xfrm>
            <a:off x="4461150" y="3831000"/>
            <a:ext cx="4318350" cy="2918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59"/>
          <p:cNvSpPr txBox="1"/>
          <p:nvPr>
            <p:ph idx="1" type="body"/>
          </p:nvPr>
        </p:nvSpPr>
        <p:spPr>
          <a:xfrm>
            <a:off x="104550" y="821875"/>
            <a:ext cx="8858400" cy="45261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3. 딥러닝 모델개발</a:t>
            </a:r>
            <a:r>
              <a:rPr b="1" lang="ko-KR" sz="2000">
                <a:solidFill>
                  <a:schemeClr val="hlink"/>
                </a:solidFill>
              </a:rPr>
              <a:t> - VGG16 + LSTM</a:t>
            </a:r>
            <a:endParaRPr b="1" sz="2000"/>
          </a:p>
        </p:txBody>
      </p:sp>
      <p:sp>
        <p:nvSpPr>
          <p:cNvPr id="657" name="Google Shape;657;p59"/>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graphicFrame>
        <p:nvGraphicFramePr>
          <p:cNvPr id="658" name="Google Shape;658;p59"/>
          <p:cNvGraphicFramePr/>
          <p:nvPr/>
        </p:nvGraphicFramePr>
        <p:xfrm>
          <a:off x="142800" y="1358247"/>
          <a:ext cx="3000000" cy="3000000"/>
        </p:xfrm>
        <a:graphic>
          <a:graphicData uri="http://schemas.openxmlformats.org/drawingml/2006/table">
            <a:tbl>
              <a:tblPr>
                <a:noFill/>
                <a:tableStyleId>{72F3987B-600C-41DB-9A22-5B34286B14CA}</a:tableStyleId>
              </a:tblPr>
              <a:tblGrid>
                <a:gridCol w="4318350"/>
                <a:gridCol w="4318350"/>
              </a:tblGrid>
              <a:tr h="463050">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모델</a:t>
                      </a:r>
                      <a:endParaRPr b="1" sz="2000">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Test set 결과</a:t>
                      </a:r>
                      <a:endParaRPr b="1" sz="2000">
                        <a:latin typeface="Nanum Gothic"/>
                        <a:ea typeface="Nanum Gothic"/>
                        <a:cs typeface="Nanum Gothic"/>
                        <a:sym typeface="Nanum Gothic"/>
                      </a:endParaRPr>
                    </a:p>
                  </a:txBody>
                  <a:tcPr marT="91425" marB="91425" marR="91425" marL="91425">
                    <a:solidFill>
                      <a:srgbClr val="CFE2F3"/>
                    </a:solidFill>
                  </a:tcPr>
                </a:tc>
              </a:tr>
              <a:tr h="1430975">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VGG16 + LSTM</a:t>
                      </a:r>
                      <a:endParaRPr b="1" sz="2000">
                        <a:latin typeface="Nanum Gothic"/>
                        <a:ea typeface="Nanum Gothic"/>
                        <a:cs typeface="Nanum Gothic"/>
                        <a:sym typeface="Nanum Gothic"/>
                      </a:endParaRPr>
                    </a:p>
                    <a:p>
                      <a:pPr indent="0" lvl="0" marL="0" rtl="0" algn="ctr">
                        <a:spcBef>
                          <a:spcPts val="0"/>
                        </a:spcBef>
                        <a:spcAft>
                          <a:spcPts val="0"/>
                        </a:spcAft>
                        <a:buNone/>
                      </a:pPr>
                      <a:r>
                        <a:t/>
                      </a:r>
                      <a:endParaRPr b="1">
                        <a:latin typeface="Nanum Gothic"/>
                        <a:ea typeface="Nanum Gothic"/>
                        <a:cs typeface="Nanum Gothic"/>
                        <a:sym typeface="Nanum Gothic"/>
                      </a:endParaRPr>
                    </a:p>
                    <a:p>
                      <a:pPr indent="0" lvl="0" marL="0" rtl="0" algn="ctr">
                        <a:spcBef>
                          <a:spcPts val="0"/>
                        </a:spcBef>
                        <a:spcAft>
                          <a:spcPts val="0"/>
                        </a:spcAft>
                        <a:buNone/>
                      </a:pPr>
                      <a:r>
                        <a:rPr b="1" lang="ko-KR">
                          <a:solidFill>
                            <a:srgbClr val="FF0000"/>
                          </a:solidFill>
                          <a:latin typeface="Nanum Gothic"/>
                          <a:ea typeface="Nanum Gothic"/>
                          <a:cs typeface="Nanum Gothic"/>
                          <a:sym typeface="Nanum Gothic"/>
                        </a:rPr>
                        <a:t>Dense Layer: 4 / Dropout: 0.5</a:t>
                      </a:r>
                      <a:endParaRPr b="1">
                        <a:solidFill>
                          <a:srgbClr val="FF0000"/>
                        </a:solidFill>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Fine Tuning: block5_conv1</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epoch = 10 / batch size = 2</a:t>
                      </a:r>
                      <a:endParaRPr b="1">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b="1" sz="2000">
                        <a:solidFill>
                          <a:schemeClr val="dk1"/>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Loss         :  2.586</a:t>
                      </a:r>
                      <a:r>
                        <a:rPr b="1" lang="ko-KR" sz="2000">
                          <a:solidFill>
                            <a:srgbClr val="FF0000"/>
                          </a:solidFill>
                          <a:latin typeface="Nanum Gothic"/>
                          <a:ea typeface="Nanum Gothic"/>
                          <a:cs typeface="Nanum Gothic"/>
                          <a:sym typeface="Nanum Gothic"/>
                        </a:rPr>
                        <a:t>(-2.343)</a:t>
                      </a:r>
                      <a:endParaRPr b="1" sz="2000">
                        <a:solidFill>
                          <a:srgbClr val="FF0000"/>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Accuracy :  0.592</a:t>
                      </a:r>
                      <a:r>
                        <a:rPr b="1" lang="ko-KR" sz="2000">
                          <a:solidFill>
                            <a:srgbClr val="FF0000"/>
                          </a:solidFill>
                          <a:latin typeface="Nanum Gothic"/>
                          <a:ea typeface="Nanum Gothic"/>
                          <a:cs typeface="Nanum Gothic"/>
                          <a:sym typeface="Nanum Gothic"/>
                        </a:rPr>
                        <a:t>(+0.266)</a:t>
                      </a:r>
                      <a:endParaRPr b="1" sz="2000">
                        <a:solidFill>
                          <a:srgbClr val="FF0000"/>
                        </a:solidFill>
                        <a:latin typeface="Nanum Gothic"/>
                        <a:ea typeface="Nanum Gothic"/>
                        <a:cs typeface="Nanum Gothic"/>
                        <a:sym typeface="Nanum Gothic"/>
                      </a:endParaRPr>
                    </a:p>
                  </a:txBody>
                  <a:tcPr marT="91425" marB="91425" marR="91425" marL="91425"/>
                </a:tc>
              </a:tr>
              <a:tr h="554125">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Training &amp; Validation Accuracy</a:t>
                      </a:r>
                      <a:endParaRPr b="1" sz="2000">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sz="2000">
                          <a:solidFill>
                            <a:schemeClr val="dk1"/>
                          </a:solidFill>
                          <a:latin typeface="Nanum Gothic"/>
                          <a:ea typeface="Nanum Gothic"/>
                          <a:cs typeface="Nanum Gothic"/>
                          <a:sym typeface="Nanum Gothic"/>
                        </a:rPr>
                        <a:t>Training &amp; Validation Loss</a:t>
                      </a:r>
                      <a:endParaRPr b="1" sz="2000">
                        <a:latin typeface="Nanum Gothic"/>
                        <a:ea typeface="Nanum Gothic"/>
                        <a:cs typeface="Nanum Gothic"/>
                        <a:sym typeface="Nanum Gothic"/>
                      </a:endParaRPr>
                    </a:p>
                  </a:txBody>
                  <a:tcPr marT="91425" marB="91425" marR="91425" marL="91425">
                    <a:solidFill>
                      <a:srgbClr val="CFE2F3"/>
                    </a:solidFill>
                  </a:tcPr>
                </a:tc>
              </a:tr>
              <a:tr h="2918875">
                <a:tc>
                  <a:txBody>
                    <a:bodyPr/>
                    <a:lstStyle/>
                    <a:p>
                      <a:pPr indent="0" lvl="0" marL="0" rtl="0" algn="ctr">
                        <a:spcBef>
                          <a:spcPts val="0"/>
                        </a:spcBef>
                        <a:spcAft>
                          <a:spcPts val="0"/>
                        </a:spcAft>
                        <a:buNone/>
                      </a:pPr>
                      <a:r>
                        <a:t/>
                      </a:r>
                      <a:endParaRPr sz="2000">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t/>
                      </a:r>
                      <a:endParaRPr sz="2000">
                        <a:latin typeface="Nanum Gothic"/>
                        <a:ea typeface="Nanum Gothic"/>
                        <a:cs typeface="Nanum Gothic"/>
                        <a:sym typeface="Nanum Gothic"/>
                      </a:endParaRPr>
                    </a:p>
                  </a:txBody>
                  <a:tcPr marT="91425" marB="91425" marR="91425" marL="91425"/>
                </a:tc>
              </a:tr>
            </a:tbl>
          </a:graphicData>
        </a:graphic>
      </p:graphicFrame>
      <p:pic>
        <p:nvPicPr>
          <p:cNvPr id="659" name="Google Shape;659;p59"/>
          <p:cNvPicPr preferRelativeResize="0"/>
          <p:nvPr/>
        </p:nvPicPr>
        <p:blipFill>
          <a:blip r:embed="rId3">
            <a:alphaModFix/>
          </a:blip>
          <a:stretch>
            <a:fillRect/>
          </a:stretch>
        </p:blipFill>
        <p:spPr>
          <a:xfrm>
            <a:off x="142800" y="3831000"/>
            <a:ext cx="4318351" cy="2918875"/>
          </a:xfrm>
          <a:prstGeom prst="rect">
            <a:avLst/>
          </a:prstGeom>
          <a:noFill/>
          <a:ln>
            <a:noFill/>
          </a:ln>
        </p:spPr>
      </p:pic>
      <p:pic>
        <p:nvPicPr>
          <p:cNvPr id="660" name="Google Shape;660;p59"/>
          <p:cNvPicPr preferRelativeResize="0"/>
          <p:nvPr/>
        </p:nvPicPr>
        <p:blipFill>
          <a:blip r:embed="rId4">
            <a:alphaModFix/>
          </a:blip>
          <a:stretch>
            <a:fillRect/>
          </a:stretch>
        </p:blipFill>
        <p:spPr>
          <a:xfrm>
            <a:off x="4461150" y="3831000"/>
            <a:ext cx="4318351" cy="2918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0"/>
          <p:cNvSpPr txBox="1"/>
          <p:nvPr>
            <p:ph idx="1" type="body"/>
          </p:nvPr>
        </p:nvSpPr>
        <p:spPr>
          <a:xfrm>
            <a:off x="104550" y="821875"/>
            <a:ext cx="8858400" cy="45261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3. 딥러닝 모델개발</a:t>
            </a:r>
            <a:r>
              <a:rPr b="1" lang="ko-KR" sz="2000">
                <a:solidFill>
                  <a:schemeClr val="hlink"/>
                </a:solidFill>
              </a:rPr>
              <a:t> - VGG16 + LSTM</a:t>
            </a:r>
            <a:endParaRPr b="1" sz="2000"/>
          </a:p>
        </p:txBody>
      </p:sp>
      <p:sp>
        <p:nvSpPr>
          <p:cNvPr id="666" name="Google Shape;666;p60"/>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graphicFrame>
        <p:nvGraphicFramePr>
          <p:cNvPr id="667" name="Google Shape;667;p60"/>
          <p:cNvGraphicFramePr/>
          <p:nvPr/>
        </p:nvGraphicFramePr>
        <p:xfrm>
          <a:off x="142800" y="1358247"/>
          <a:ext cx="3000000" cy="3000000"/>
        </p:xfrm>
        <a:graphic>
          <a:graphicData uri="http://schemas.openxmlformats.org/drawingml/2006/table">
            <a:tbl>
              <a:tblPr>
                <a:noFill/>
                <a:tableStyleId>{72F3987B-600C-41DB-9A22-5B34286B14CA}</a:tableStyleId>
              </a:tblPr>
              <a:tblGrid>
                <a:gridCol w="4318350"/>
                <a:gridCol w="4318350"/>
              </a:tblGrid>
              <a:tr h="463050">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모델</a:t>
                      </a:r>
                      <a:endParaRPr b="1" sz="2000">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Test set 결과</a:t>
                      </a:r>
                      <a:endParaRPr b="1" sz="2000">
                        <a:latin typeface="Nanum Gothic"/>
                        <a:ea typeface="Nanum Gothic"/>
                        <a:cs typeface="Nanum Gothic"/>
                        <a:sym typeface="Nanum Gothic"/>
                      </a:endParaRPr>
                    </a:p>
                  </a:txBody>
                  <a:tcPr marT="91425" marB="91425" marR="91425" marL="91425">
                    <a:solidFill>
                      <a:srgbClr val="CFE2F3"/>
                    </a:solidFill>
                  </a:tcPr>
                </a:tc>
              </a:tr>
              <a:tr h="1430975">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VGG16 + LSTM</a:t>
                      </a:r>
                      <a:endParaRPr b="1" sz="2000">
                        <a:latin typeface="Nanum Gothic"/>
                        <a:ea typeface="Nanum Gothic"/>
                        <a:cs typeface="Nanum Gothic"/>
                        <a:sym typeface="Nanum Gothic"/>
                      </a:endParaRPr>
                    </a:p>
                    <a:p>
                      <a:pPr indent="0" lvl="0" marL="0" rtl="0" algn="ctr">
                        <a:spcBef>
                          <a:spcPts val="0"/>
                        </a:spcBef>
                        <a:spcAft>
                          <a:spcPts val="0"/>
                        </a:spcAft>
                        <a:buNone/>
                      </a:pPr>
                      <a:r>
                        <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Dense Layer: 4 / </a:t>
                      </a:r>
                      <a:r>
                        <a:rPr b="1" lang="ko-KR">
                          <a:solidFill>
                            <a:srgbClr val="FF0000"/>
                          </a:solidFill>
                          <a:latin typeface="Nanum Gothic"/>
                          <a:ea typeface="Nanum Gothic"/>
                          <a:cs typeface="Nanum Gothic"/>
                          <a:sym typeface="Nanum Gothic"/>
                        </a:rPr>
                        <a:t>BatchNormalization</a:t>
                      </a:r>
                      <a:endParaRPr b="1">
                        <a:solidFill>
                          <a:srgbClr val="FF0000"/>
                        </a:solidFill>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Fine Tuning: block5_conv1</a:t>
                      </a:r>
                      <a:endParaRPr b="1">
                        <a:latin typeface="Nanum Gothic"/>
                        <a:ea typeface="Nanum Gothic"/>
                        <a:cs typeface="Nanum Gothic"/>
                        <a:sym typeface="Nanum Gothic"/>
                      </a:endParaRPr>
                    </a:p>
                    <a:p>
                      <a:pPr indent="0" lvl="0" marL="0" rtl="0" algn="ctr">
                        <a:spcBef>
                          <a:spcPts val="0"/>
                        </a:spcBef>
                        <a:spcAft>
                          <a:spcPts val="0"/>
                        </a:spcAft>
                        <a:buNone/>
                      </a:pPr>
                      <a:r>
                        <a:rPr b="1" lang="ko-KR">
                          <a:latin typeface="Nanum Gothic"/>
                          <a:ea typeface="Nanum Gothic"/>
                          <a:cs typeface="Nanum Gothic"/>
                          <a:sym typeface="Nanum Gothic"/>
                        </a:rPr>
                        <a:t>epoch = 5 / batch size = 2</a:t>
                      </a:r>
                      <a:endParaRPr b="1">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b="1" sz="2000">
                        <a:solidFill>
                          <a:schemeClr val="dk1"/>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Loss       :  1.4386</a:t>
                      </a:r>
                      <a:r>
                        <a:rPr b="1" lang="ko-KR" sz="2000">
                          <a:solidFill>
                            <a:srgbClr val="FF0000"/>
                          </a:solidFill>
                          <a:latin typeface="Nanum Gothic"/>
                          <a:ea typeface="Nanum Gothic"/>
                          <a:cs typeface="Nanum Gothic"/>
                          <a:sym typeface="Nanum Gothic"/>
                        </a:rPr>
                        <a:t>(-3.49)</a:t>
                      </a:r>
                      <a:endParaRPr b="1" sz="2000">
                        <a:solidFill>
                          <a:srgbClr val="FF0000"/>
                        </a:solidFill>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KR" sz="2000">
                          <a:solidFill>
                            <a:schemeClr val="dk1"/>
                          </a:solidFill>
                          <a:latin typeface="Nanum Gothic"/>
                          <a:ea typeface="Nanum Gothic"/>
                          <a:cs typeface="Nanum Gothic"/>
                          <a:sym typeface="Nanum Gothic"/>
                        </a:rPr>
                        <a:t>Accuracy :  0.26</a:t>
                      </a:r>
                      <a:r>
                        <a:rPr b="1" lang="ko-KR" sz="2000">
                          <a:solidFill>
                            <a:srgbClr val="FF0000"/>
                          </a:solidFill>
                          <a:latin typeface="Nanum Gothic"/>
                          <a:ea typeface="Nanum Gothic"/>
                          <a:cs typeface="Nanum Gothic"/>
                          <a:sym typeface="Nanum Gothic"/>
                        </a:rPr>
                        <a:t>(-0.066)</a:t>
                      </a:r>
                      <a:endParaRPr b="1" sz="2000">
                        <a:solidFill>
                          <a:srgbClr val="FF0000"/>
                        </a:solidFill>
                        <a:latin typeface="Nanum Gothic"/>
                        <a:ea typeface="Nanum Gothic"/>
                        <a:cs typeface="Nanum Gothic"/>
                        <a:sym typeface="Nanum Gothic"/>
                      </a:endParaRPr>
                    </a:p>
                  </a:txBody>
                  <a:tcPr marT="91425" marB="91425" marR="91425" marL="91425"/>
                </a:tc>
              </a:tr>
              <a:tr h="554125">
                <a:tc>
                  <a:txBody>
                    <a:bodyPr/>
                    <a:lstStyle/>
                    <a:p>
                      <a:pPr indent="0" lvl="0" marL="0" rtl="0" algn="ctr">
                        <a:spcBef>
                          <a:spcPts val="0"/>
                        </a:spcBef>
                        <a:spcAft>
                          <a:spcPts val="0"/>
                        </a:spcAft>
                        <a:buNone/>
                      </a:pPr>
                      <a:r>
                        <a:rPr b="1" lang="ko-KR" sz="2000">
                          <a:latin typeface="Nanum Gothic"/>
                          <a:ea typeface="Nanum Gothic"/>
                          <a:cs typeface="Nanum Gothic"/>
                          <a:sym typeface="Nanum Gothic"/>
                        </a:rPr>
                        <a:t>Training &amp; Validation Accuracy</a:t>
                      </a:r>
                      <a:endParaRPr b="1" sz="2000">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sz="2000">
                          <a:solidFill>
                            <a:schemeClr val="dk1"/>
                          </a:solidFill>
                          <a:latin typeface="Nanum Gothic"/>
                          <a:ea typeface="Nanum Gothic"/>
                          <a:cs typeface="Nanum Gothic"/>
                          <a:sym typeface="Nanum Gothic"/>
                        </a:rPr>
                        <a:t>Training &amp; Validation Loss</a:t>
                      </a:r>
                      <a:endParaRPr b="1" sz="2000">
                        <a:latin typeface="Nanum Gothic"/>
                        <a:ea typeface="Nanum Gothic"/>
                        <a:cs typeface="Nanum Gothic"/>
                        <a:sym typeface="Nanum Gothic"/>
                      </a:endParaRPr>
                    </a:p>
                  </a:txBody>
                  <a:tcPr marT="91425" marB="91425" marR="91425" marL="91425">
                    <a:solidFill>
                      <a:srgbClr val="CFE2F3"/>
                    </a:solidFill>
                  </a:tcPr>
                </a:tc>
              </a:tr>
              <a:tr h="2918875">
                <a:tc>
                  <a:txBody>
                    <a:bodyPr/>
                    <a:lstStyle/>
                    <a:p>
                      <a:pPr indent="0" lvl="0" marL="0" rtl="0" algn="ctr">
                        <a:spcBef>
                          <a:spcPts val="0"/>
                        </a:spcBef>
                        <a:spcAft>
                          <a:spcPts val="0"/>
                        </a:spcAft>
                        <a:buNone/>
                      </a:pPr>
                      <a:r>
                        <a:t/>
                      </a:r>
                      <a:endParaRPr sz="2000">
                        <a:latin typeface="Nanum Gothic"/>
                        <a:ea typeface="Nanum Gothic"/>
                        <a:cs typeface="Nanum Gothic"/>
                        <a:sym typeface="Nanum Gothic"/>
                      </a:endParaRPr>
                    </a:p>
                  </a:txBody>
                  <a:tcPr marT="91425" marB="91425" marR="91425" marL="91425"/>
                </a:tc>
                <a:tc>
                  <a:txBody>
                    <a:bodyPr/>
                    <a:lstStyle/>
                    <a:p>
                      <a:pPr indent="0" lvl="0" marL="0" rtl="0" algn="ctr">
                        <a:spcBef>
                          <a:spcPts val="0"/>
                        </a:spcBef>
                        <a:spcAft>
                          <a:spcPts val="0"/>
                        </a:spcAft>
                        <a:buNone/>
                      </a:pPr>
                      <a:r>
                        <a:t/>
                      </a:r>
                      <a:endParaRPr sz="2000">
                        <a:latin typeface="Nanum Gothic"/>
                        <a:ea typeface="Nanum Gothic"/>
                        <a:cs typeface="Nanum Gothic"/>
                        <a:sym typeface="Nanum Gothic"/>
                      </a:endParaRPr>
                    </a:p>
                  </a:txBody>
                  <a:tcPr marT="91425" marB="91425" marR="91425" marL="91425"/>
                </a:tc>
              </a:tr>
            </a:tbl>
          </a:graphicData>
        </a:graphic>
      </p:graphicFrame>
      <p:pic>
        <p:nvPicPr>
          <p:cNvPr id="668" name="Google Shape;668;p60"/>
          <p:cNvPicPr preferRelativeResize="0"/>
          <p:nvPr/>
        </p:nvPicPr>
        <p:blipFill>
          <a:blip r:embed="rId3">
            <a:alphaModFix/>
          </a:blip>
          <a:stretch>
            <a:fillRect/>
          </a:stretch>
        </p:blipFill>
        <p:spPr>
          <a:xfrm>
            <a:off x="142800" y="3831000"/>
            <a:ext cx="4318351" cy="2918875"/>
          </a:xfrm>
          <a:prstGeom prst="rect">
            <a:avLst/>
          </a:prstGeom>
          <a:noFill/>
          <a:ln>
            <a:noFill/>
          </a:ln>
        </p:spPr>
      </p:pic>
      <p:pic>
        <p:nvPicPr>
          <p:cNvPr id="669" name="Google Shape;669;p60"/>
          <p:cNvPicPr preferRelativeResize="0"/>
          <p:nvPr/>
        </p:nvPicPr>
        <p:blipFill>
          <a:blip r:embed="rId4">
            <a:alphaModFix/>
          </a:blip>
          <a:stretch>
            <a:fillRect/>
          </a:stretch>
        </p:blipFill>
        <p:spPr>
          <a:xfrm>
            <a:off x="4461150" y="3831000"/>
            <a:ext cx="4318351" cy="2918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1"/>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sp>
        <p:nvSpPr>
          <p:cNvPr id="675" name="Google Shape;675;p61"/>
          <p:cNvSpPr txBox="1"/>
          <p:nvPr>
            <p:ph idx="1" type="body"/>
          </p:nvPr>
        </p:nvSpPr>
        <p:spPr>
          <a:xfrm>
            <a:off x="104550" y="821875"/>
            <a:ext cx="8858400" cy="59976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3. 딥러닝 모델개발</a:t>
            </a:r>
            <a:r>
              <a:rPr b="1" lang="ko-KR" sz="2000">
                <a:solidFill>
                  <a:schemeClr val="hlink"/>
                </a:solidFill>
              </a:rPr>
              <a:t> - </a:t>
            </a:r>
            <a:r>
              <a:rPr b="1" lang="ko-KR" sz="2000">
                <a:solidFill>
                  <a:schemeClr val="hlink"/>
                </a:solidFill>
              </a:rPr>
              <a:t>VGG16 + LSTM</a:t>
            </a:r>
            <a:endParaRPr b="1" sz="2000">
              <a:solidFill>
                <a:schemeClr val="hlink"/>
              </a:solidFill>
            </a:endParaRPr>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rPr b="1" lang="ko-KR" sz="1500"/>
              <a:t>	최종모델의 Confusion Metrix 분석.</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rPr b="1" lang="ko-KR" sz="1500"/>
              <a:t> </a:t>
            </a:r>
            <a:endParaRPr b="1" sz="1500"/>
          </a:p>
          <a:p>
            <a:pPr indent="0" lvl="0" marL="0" rtl="0" algn="just">
              <a:lnSpc>
                <a:spcPct val="100000"/>
              </a:lnSpc>
              <a:spcBef>
                <a:spcPts val="0"/>
              </a:spcBef>
              <a:spcAft>
                <a:spcPts val="0"/>
              </a:spcAft>
              <a:buNone/>
            </a:pPr>
            <a:r>
              <a:t/>
            </a:r>
            <a:endParaRPr b="1" sz="1500"/>
          </a:p>
        </p:txBody>
      </p:sp>
      <p:graphicFrame>
        <p:nvGraphicFramePr>
          <p:cNvPr id="676" name="Google Shape;676;p61"/>
          <p:cNvGraphicFramePr/>
          <p:nvPr/>
        </p:nvGraphicFramePr>
        <p:xfrm>
          <a:off x="583613" y="2242780"/>
          <a:ext cx="3000000" cy="3000000"/>
        </p:xfrm>
        <a:graphic>
          <a:graphicData uri="http://schemas.openxmlformats.org/drawingml/2006/table">
            <a:tbl>
              <a:tblPr>
                <a:noFill/>
                <a:tableStyleId>{72F3987B-600C-41DB-9A22-5B34286B14CA}</a:tableStyleId>
              </a:tblPr>
              <a:tblGrid>
                <a:gridCol w="530300"/>
                <a:gridCol w="530300"/>
                <a:gridCol w="530300"/>
                <a:gridCol w="530300"/>
                <a:gridCol w="530300"/>
                <a:gridCol w="530300"/>
              </a:tblGrid>
              <a:tr h="556400">
                <a:tc>
                  <a:txBody>
                    <a:bodyPr/>
                    <a:lstStyle/>
                    <a:p>
                      <a:pPr indent="0" lvl="0" marL="0" rtl="0" algn="ctr">
                        <a:spcBef>
                          <a:spcPts val="0"/>
                        </a:spcBef>
                        <a:spcAft>
                          <a:spcPts val="0"/>
                        </a:spcAft>
                        <a:buNone/>
                      </a:pPr>
                      <a:r>
                        <a:rPr lang="ko-KR" sz="1100"/>
                        <a:t>예측</a:t>
                      </a:r>
                      <a:endParaRPr sz="1100"/>
                    </a:p>
                    <a:p>
                      <a:pPr indent="0" lvl="0" marL="0" rtl="0" algn="ctr">
                        <a:spcBef>
                          <a:spcPts val="0"/>
                        </a:spcBef>
                        <a:spcAft>
                          <a:spcPts val="0"/>
                        </a:spcAft>
                        <a:buNone/>
                      </a:pPr>
                      <a:r>
                        <a:rPr lang="ko-KR" sz="1100"/>
                        <a:t>실제</a:t>
                      </a:r>
                      <a:endParaRPr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ko-KR" sz="1100"/>
                        <a:t>정상</a:t>
                      </a:r>
                      <a:endParaRPr b="1"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ko-KR" sz="1100"/>
                        <a:t>방화</a:t>
                      </a:r>
                      <a:endParaRPr b="1"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ko-KR" sz="1100"/>
                        <a:t>폭행</a:t>
                      </a:r>
                      <a:endParaRPr b="1"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ko-KR" sz="1100"/>
                        <a:t>절도</a:t>
                      </a:r>
                      <a:endParaRPr b="1"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sz="1100"/>
                        <a:t>총계</a:t>
                      </a:r>
                      <a:endParaRPr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519875">
                <a:tc>
                  <a:txBody>
                    <a:bodyPr/>
                    <a:lstStyle/>
                    <a:p>
                      <a:pPr indent="0" lvl="0" marL="0" rtl="0" algn="ctr">
                        <a:spcBef>
                          <a:spcPts val="0"/>
                        </a:spcBef>
                        <a:spcAft>
                          <a:spcPts val="0"/>
                        </a:spcAft>
                        <a:buNone/>
                      </a:pPr>
                      <a:r>
                        <a:rPr b="1" lang="ko-KR" sz="1000"/>
                        <a:t>정상</a:t>
                      </a:r>
                      <a:endParaRPr b="1"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ko-KR"/>
                        <a:t>60</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BCBE3"/>
                    </a:solidFill>
                  </a:tcPr>
                </a:tc>
                <a:tc>
                  <a:txBody>
                    <a:bodyPr/>
                    <a:lstStyle/>
                    <a:p>
                      <a:pPr indent="0" lvl="0" marL="0" rtl="0" algn="ctr">
                        <a:lnSpc>
                          <a:spcPct val="115000"/>
                        </a:lnSpc>
                        <a:spcBef>
                          <a:spcPts val="0"/>
                        </a:spcBef>
                        <a:spcAft>
                          <a:spcPts val="0"/>
                        </a:spcAft>
                        <a:buNone/>
                      </a:pPr>
                      <a:r>
                        <a:rPr lang="ko-KR"/>
                        <a:t>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35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55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150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519875">
                <a:tc>
                  <a:txBody>
                    <a:bodyPr/>
                    <a:lstStyle/>
                    <a:p>
                      <a:pPr indent="0" lvl="0" marL="0" rtl="0" algn="ctr">
                        <a:spcBef>
                          <a:spcPts val="0"/>
                        </a:spcBef>
                        <a:spcAft>
                          <a:spcPts val="0"/>
                        </a:spcAft>
                        <a:buNone/>
                      </a:pPr>
                      <a:r>
                        <a:rPr b="1" lang="ko-KR" sz="1000"/>
                        <a:t>방화</a:t>
                      </a:r>
                      <a:endParaRPr b="1"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10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ko-KR"/>
                        <a:t>70</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BCBE3"/>
                    </a:solidFill>
                  </a:tcPr>
                </a:tc>
                <a:tc>
                  <a:txBody>
                    <a:bodyPr/>
                    <a:lstStyle/>
                    <a:p>
                      <a:pPr indent="0" lvl="0" marL="0" rtl="0" algn="ctr">
                        <a:lnSpc>
                          <a:spcPct val="115000"/>
                        </a:lnSpc>
                        <a:spcBef>
                          <a:spcPts val="0"/>
                        </a:spcBef>
                        <a:spcAft>
                          <a:spcPts val="0"/>
                        </a:spcAft>
                        <a:buNone/>
                      </a:pPr>
                      <a:r>
                        <a:rPr lang="ko-KR"/>
                        <a:t>20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100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519875">
                <a:tc>
                  <a:txBody>
                    <a:bodyPr/>
                    <a:lstStyle/>
                    <a:p>
                      <a:pPr indent="0" lvl="0" marL="0" rtl="0" algn="ctr">
                        <a:spcBef>
                          <a:spcPts val="0"/>
                        </a:spcBef>
                        <a:spcAft>
                          <a:spcPts val="0"/>
                        </a:spcAft>
                        <a:buNone/>
                      </a:pPr>
                      <a:r>
                        <a:rPr b="1" lang="ko-KR" sz="1000"/>
                        <a:t>폭행</a:t>
                      </a:r>
                      <a:endParaRPr b="1"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15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ko-KR"/>
                        <a:t>95</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BCBE3"/>
                    </a:solidFill>
                  </a:tcPr>
                </a:tc>
                <a:tc>
                  <a:txBody>
                    <a:bodyPr/>
                    <a:lstStyle/>
                    <a:p>
                      <a:pPr indent="0" lvl="0" marL="0" rtl="0" algn="ctr">
                        <a:lnSpc>
                          <a:spcPct val="115000"/>
                        </a:lnSpc>
                        <a:spcBef>
                          <a:spcPts val="0"/>
                        </a:spcBef>
                        <a:spcAft>
                          <a:spcPts val="0"/>
                        </a:spcAft>
                        <a:buNone/>
                      </a:pPr>
                      <a:r>
                        <a:rPr lang="ko-KR"/>
                        <a:t>40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150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519875">
                <a:tc>
                  <a:txBody>
                    <a:bodyPr/>
                    <a:lstStyle/>
                    <a:p>
                      <a:pPr indent="0" lvl="0" marL="0" rtl="0" algn="ctr">
                        <a:spcBef>
                          <a:spcPts val="0"/>
                        </a:spcBef>
                        <a:spcAft>
                          <a:spcPts val="0"/>
                        </a:spcAft>
                        <a:buNone/>
                      </a:pPr>
                      <a:r>
                        <a:rPr b="1" lang="ko-KR" sz="1000"/>
                        <a:t>절도</a:t>
                      </a:r>
                      <a:endParaRPr b="1"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4</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25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ko-KR"/>
                        <a:t>71</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BCBE3"/>
                    </a:solidFill>
                  </a:tcPr>
                </a:tc>
                <a:tc>
                  <a:txBody>
                    <a:bodyPr/>
                    <a:lstStyle/>
                    <a:p>
                      <a:pPr indent="0" lvl="0" marL="0" rtl="0" algn="ctr">
                        <a:lnSpc>
                          <a:spcPct val="115000"/>
                        </a:lnSpc>
                        <a:spcBef>
                          <a:spcPts val="0"/>
                        </a:spcBef>
                        <a:spcAft>
                          <a:spcPts val="0"/>
                        </a:spcAft>
                        <a:buNone/>
                      </a:pPr>
                      <a:r>
                        <a:rPr lang="ko-KR"/>
                        <a:t>100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519875">
                <a:tc>
                  <a:txBody>
                    <a:bodyPr/>
                    <a:lstStyle/>
                    <a:p>
                      <a:pPr indent="0" lvl="0" marL="0" rtl="0" algn="ctr">
                        <a:spcBef>
                          <a:spcPts val="0"/>
                        </a:spcBef>
                        <a:spcAft>
                          <a:spcPts val="0"/>
                        </a:spcAft>
                        <a:buNone/>
                      </a:pPr>
                      <a:r>
                        <a:rPr lang="ko-KR" sz="1000"/>
                        <a:t>총계</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74</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85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175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146</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500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sp>
        <p:nvSpPr>
          <p:cNvPr id="677" name="Google Shape;677;p61"/>
          <p:cNvSpPr txBox="1"/>
          <p:nvPr/>
        </p:nvSpPr>
        <p:spPr>
          <a:xfrm>
            <a:off x="4443425" y="1565700"/>
            <a:ext cx="36291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Nanum Gothic"/>
                <a:ea typeface="Nanum Gothic"/>
                <a:cs typeface="Nanum Gothic"/>
                <a:sym typeface="Nanum Gothic"/>
              </a:rPr>
              <a:t>각 클래스별 </a:t>
            </a:r>
            <a:r>
              <a:rPr b="1" lang="ko-KR">
                <a:latin typeface="Nanum Gothic"/>
                <a:ea typeface="Nanum Gothic"/>
                <a:cs typeface="Nanum Gothic"/>
                <a:sym typeface="Nanum Gothic"/>
              </a:rPr>
              <a:t>재현율(Recall)</a:t>
            </a:r>
            <a:r>
              <a:rPr lang="ko-KR">
                <a:latin typeface="Nanum Gothic"/>
                <a:ea typeface="Nanum Gothic"/>
                <a:cs typeface="Nanum Gothic"/>
                <a:sym typeface="Nanum Gothic"/>
              </a:rPr>
              <a:t>은</a:t>
            </a:r>
            <a:endParaRPr>
              <a:latin typeface="Nanum Gothic"/>
              <a:ea typeface="Nanum Gothic"/>
              <a:cs typeface="Nanum Gothic"/>
              <a:sym typeface="Nanum Gothic"/>
            </a:endParaRPr>
          </a:p>
          <a:p>
            <a:pPr indent="0" lvl="0" marL="0" rtl="0" algn="l">
              <a:spcBef>
                <a:spcPts val="0"/>
              </a:spcBef>
              <a:spcAft>
                <a:spcPts val="0"/>
              </a:spcAft>
              <a:buNone/>
            </a:pPr>
            <a:r>
              <a:t/>
            </a:r>
            <a:endParaRPr>
              <a:latin typeface="Nanum Gothic"/>
              <a:ea typeface="Nanum Gothic"/>
              <a:cs typeface="Nanum Gothic"/>
              <a:sym typeface="Nanum Gothic"/>
            </a:endParaRPr>
          </a:p>
          <a:p>
            <a:pPr indent="0" lvl="0" marL="0" rtl="0" algn="l">
              <a:spcBef>
                <a:spcPts val="0"/>
              </a:spcBef>
              <a:spcAft>
                <a:spcPts val="0"/>
              </a:spcAft>
              <a:buNone/>
            </a:pPr>
            <a:r>
              <a:rPr b="1" lang="ko-KR">
                <a:latin typeface="Nanum Gothic"/>
                <a:ea typeface="Nanum Gothic"/>
                <a:cs typeface="Nanum Gothic"/>
                <a:sym typeface="Nanum Gothic"/>
              </a:rPr>
              <a:t>폭행 : 63.33%</a:t>
            </a:r>
            <a:endParaRPr b="1">
              <a:latin typeface="Nanum Gothic"/>
              <a:ea typeface="Nanum Gothic"/>
              <a:cs typeface="Nanum Gothic"/>
              <a:sym typeface="Nanum Gothic"/>
            </a:endParaRPr>
          </a:p>
          <a:p>
            <a:pPr indent="0" lvl="0" marL="0" rtl="0" algn="l">
              <a:spcBef>
                <a:spcPts val="0"/>
              </a:spcBef>
              <a:spcAft>
                <a:spcPts val="0"/>
              </a:spcAft>
              <a:buNone/>
            </a:pPr>
            <a:r>
              <a:rPr b="1" lang="ko-KR">
                <a:latin typeface="Nanum Gothic"/>
                <a:ea typeface="Nanum Gothic"/>
                <a:cs typeface="Nanum Gothic"/>
                <a:sym typeface="Nanum Gothic"/>
              </a:rPr>
              <a:t>방화:  70%</a:t>
            </a:r>
            <a:endParaRPr b="1">
              <a:latin typeface="Nanum Gothic"/>
              <a:ea typeface="Nanum Gothic"/>
              <a:cs typeface="Nanum Gothic"/>
              <a:sym typeface="Nanum Gothic"/>
            </a:endParaRPr>
          </a:p>
          <a:p>
            <a:pPr indent="0" lvl="0" marL="0" rtl="0" algn="l">
              <a:spcBef>
                <a:spcPts val="0"/>
              </a:spcBef>
              <a:spcAft>
                <a:spcPts val="0"/>
              </a:spcAft>
              <a:buNone/>
            </a:pPr>
            <a:r>
              <a:rPr b="1" lang="ko-KR">
                <a:latin typeface="Nanum Gothic"/>
                <a:ea typeface="Nanum Gothic"/>
                <a:cs typeface="Nanum Gothic"/>
                <a:sym typeface="Nanum Gothic"/>
              </a:rPr>
              <a:t>절도:  71%</a:t>
            </a:r>
            <a:endParaRPr b="1">
              <a:latin typeface="Nanum Gothic"/>
              <a:ea typeface="Nanum Gothic"/>
              <a:cs typeface="Nanum Gothic"/>
              <a:sym typeface="Nanum Gothic"/>
            </a:endParaRPr>
          </a:p>
          <a:p>
            <a:pPr indent="0" lvl="0" marL="0" rtl="0" algn="l">
              <a:spcBef>
                <a:spcPts val="0"/>
              </a:spcBef>
              <a:spcAft>
                <a:spcPts val="0"/>
              </a:spcAft>
              <a:buNone/>
            </a:pPr>
            <a:r>
              <a:rPr b="1" lang="ko-KR">
                <a:latin typeface="Nanum Gothic"/>
                <a:ea typeface="Nanum Gothic"/>
                <a:cs typeface="Nanum Gothic"/>
                <a:sym typeface="Nanum Gothic"/>
              </a:rPr>
              <a:t>정상:  40% 로</a:t>
            </a:r>
            <a:endParaRPr b="1">
              <a:latin typeface="Nanum Gothic"/>
              <a:ea typeface="Nanum Gothic"/>
              <a:cs typeface="Nanum Gothic"/>
              <a:sym typeface="Nanum Gothic"/>
            </a:endParaRPr>
          </a:p>
          <a:p>
            <a:pPr indent="0" lvl="0" marL="0" rtl="0" algn="l">
              <a:spcBef>
                <a:spcPts val="0"/>
              </a:spcBef>
              <a:spcAft>
                <a:spcPts val="0"/>
              </a:spcAft>
              <a:buNone/>
            </a:pPr>
            <a:r>
              <a:t/>
            </a:r>
            <a:endParaRPr>
              <a:latin typeface="Nanum Gothic"/>
              <a:ea typeface="Nanum Gothic"/>
              <a:cs typeface="Nanum Gothic"/>
              <a:sym typeface="Nanum Gothic"/>
            </a:endParaRPr>
          </a:p>
          <a:p>
            <a:pPr indent="0" lvl="0" marL="0" rtl="0" algn="l">
              <a:spcBef>
                <a:spcPts val="0"/>
              </a:spcBef>
              <a:spcAft>
                <a:spcPts val="0"/>
              </a:spcAft>
              <a:buNone/>
            </a:pPr>
            <a:r>
              <a:rPr lang="ko-KR">
                <a:latin typeface="Nanum Gothic"/>
                <a:ea typeface="Nanum Gothic"/>
                <a:cs typeface="Nanum Gothic"/>
                <a:sym typeface="Nanum Gothic"/>
              </a:rPr>
              <a:t>해당 모델은 ‘정상’ Class에 대하여 분류를 못 하는 것으로 보인다.</a:t>
            </a:r>
            <a:endParaRPr>
              <a:latin typeface="Nanum Gothic"/>
              <a:ea typeface="Nanum Gothic"/>
              <a:cs typeface="Nanum Gothic"/>
              <a:sym typeface="Nanum Gothic"/>
            </a:endParaRPr>
          </a:p>
          <a:p>
            <a:pPr indent="0" lvl="0" marL="0" rtl="0" algn="l">
              <a:spcBef>
                <a:spcPts val="0"/>
              </a:spcBef>
              <a:spcAft>
                <a:spcPts val="0"/>
              </a:spcAft>
              <a:buNone/>
            </a:pPr>
            <a:r>
              <a:t/>
            </a:r>
            <a:endParaRPr>
              <a:latin typeface="Nanum Gothic"/>
              <a:ea typeface="Nanum Gothic"/>
              <a:cs typeface="Nanum Gothic"/>
              <a:sym typeface="Nanum Gothic"/>
            </a:endParaRPr>
          </a:p>
          <a:p>
            <a:pPr indent="0" lvl="0" marL="0" rtl="0" algn="l">
              <a:spcBef>
                <a:spcPts val="0"/>
              </a:spcBef>
              <a:spcAft>
                <a:spcPts val="0"/>
              </a:spcAft>
              <a:buNone/>
            </a:pPr>
            <a:r>
              <a:rPr lang="ko-KR">
                <a:latin typeface="Nanum Gothic"/>
                <a:ea typeface="Nanum Gothic"/>
                <a:cs typeface="Nanum Gothic"/>
                <a:sym typeface="Nanum Gothic"/>
              </a:rPr>
              <a:t>‘정상’ 클래스에 대하여 ‘절도’ 클래스로 오분류한 경우가 많이 보이는 것으로 보아, 절도의 순간이 짧은 순간 나타나므로 전체 비디오가 아닌 절도 순간을 포착하여 프레임으로 나눠 학습시킨다면 ‘정상’ 클래스와 ‘절도’ 클래스에 대한 재현율을 향상시킬 수 있을 것으로 예상한다.</a:t>
            </a:r>
            <a:endParaRPr>
              <a:latin typeface="Nanum Gothic"/>
              <a:ea typeface="Nanum Gothic"/>
              <a:cs typeface="Nanum Gothic"/>
              <a:sym typeface="Nanum Gothic"/>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2"/>
          <p:cNvSpPr txBox="1"/>
          <p:nvPr>
            <p:ph idx="1" type="body"/>
          </p:nvPr>
        </p:nvSpPr>
        <p:spPr>
          <a:xfrm>
            <a:off x="104550" y="821875"/>
            <a:ext cx="8858400" cy="45261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3. 딥러닝 모델개발</a:t>
            </a:r>
            <a:r>
              <a:rPr b="1" lang="ko-KR" sz="2000">
                <a:solidFill>
                  <a:schemeClr val="hlink"/>
                </a:solidFill>
              </a:rPr>
              <a:t> - Summary</a:t>
            </a:r>
            <a:endParaRPr b="1" sz="2000"/>
          </a:p>
        </p:txBody>
      </p:sp>
      <p:sp>
        <p:nvSpPr>
          <p:cNvPr id="683" name="Google Shape;683;p62"/>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graphicFrame>
        <p:nvGraphicFramePr>
          <p:cNvPr id="684" name="Google Shape;684;p62"/>
          <p:cNvGraphicFramePr/>
          <p:nvPr/>
        </p:nvGraphicFramePr>
        <p:xfrm>
          <a:off x="255713" y="1558600"/>
          <a:ext cx="3000000" cy="3000000"/>
        </p:xfrm>
        <a:graphic>
          <a:graphicData uri="http://schemas.openxmlformats.org/drawingml/2006/table">
            <a:tbl>
              <a:tblPr>
                <a:noFill/>
                <a:tableStyleId>{72F3987B-600C-41DB-9A22-5B34286B14CA}</a:tableStyleId>
              </a:tblPr>
              <a:tblGrid>
                <a:gridCol w="1285050"/>
                <a:gridCol w="1121425"/>
                <a:gridCol w="750750"/>
                <a:gridCol w="1074425"/>
                <a:gridCol w="772925"/>
                <a:gridCol w="1376000"/>
                <a:gridCol w="864975"/>
                <a:gridCol w="1357925"/>
              </a:tblGrid>
              <a:tr h="324450">
                <a:tc rowSpan="2">
                  <a:txBody>
                    <a:bodyPr/>
                    <a:lstStyle/>
                    <a:p>
                      <a:pPr indent="0" lvl="0" marL="0" rtl="0" algn="ctr">
                        <a:spcBef>
                          <a:spcPts val="0"/>
                        </a:spcBef>
                        <a:spcAft>
                          <a:spcPts val="0"/>
                        </a:spcAft>
                        <a:buNone/>
                      </a:pPr>
                      <a:r>
                        <a:rPr b="1" lang="ko-KR"/>
                        <a:t>BackBone</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rowSpan="2">
                  <a:txBody>
                    <a:bodyPr/>
                    <a:lstStyle/>
                    <a:p>
                      <a:pPr indent="0" lvl="0" marL="0" rtl="0" algn="ctr">
                        <a:spcBef>
                          <a:spcPts val="0"/>
                        </a:spcBef>
                        <a:spcAft>
                          <a:spcPts val="0"/>
                        </a:spcAft>
                        <a:buNone/>
                      </a:pPr>
                      <a:r>
                        <a:rPr b="1" lang="ko-KR"/>
                        <a:t>Optimizer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rowSpan="2">
                  <a:txBody>
                    <a:bodyPr/>
                    <a:lstStyle/>
                    <a:p>
                      <a:pPr indent="0" lvl="0" marL="0" rtl="0" algn="ctr">
                        <a:spcBef>
                          <a:spcPts val="0"/>
                        </a:spcBef>
                        <a:spcAft>
                          <a:spcPts val="0"/>
                        </a:spcAft>
                        <a:buNone/>
                      </a:pPr>
                      <a:r>
                        <a:rPr b="1" lang="ko-KR"/>
                        <a:t>Dense</a:t>
                      </a:r>
                      <a:endParaRPr b="1"/>
                    </a:p>
                  </a:txBody>
                  <a:tcPr marT="91425" marB="91425" marR="91425" marL="91425" anchor="ctr">
                    <a:lnL cap="flat" cmpd="sng" w="9525">
                      <a:solidFill>
                        <a:srgbClr val="9E9E9E"/>
                      </a:solidFill>
                      <a:prstDash val="solid"/>
                      <a:round/>
                      <a:headEnd len="sm" w="sm" type="none"/>
                      <a:tailEnd len="sm" w="sm" type="none"/>
                    </a:lnL>
                    <a:solidFill>
                      <a:srgbClr val="C9DAF8"/>
                    </a:solidFill>
                  </a:tcPr>
                </a:tc>
                <a:tc rowSpan="2">
                  <a:txBody>
                    <a:bodyPr/>
                    <a:lstStyle/>
                    <a:p>
                      <a:pPr indent="0" lvl="0" marL="0" rtl="0" algn="ctr">
                        <a:spcBef>
                          <a:spcPts val="0"/>
                        </a:spcBef>
                        <a:spcAft>
                          <a:spcPts val="0"/>
                        </a:spcAft>
                        <a:buNone/>
                      </a:pPr>
                      <a:r>
                        <a:rPr b="1" lang="ko-KR"/>
                        <a:t>Fine Tuning</a:t>
                      </a:r>
                      <a:endParaRPr b="1"/>
                    </a:p>
                  </a:txBody>
                  <a:tcPr marT="91425" marB="91425" marR="91425" marL="91425" anchor="ctr">
                    <a:solidFill>
                      <a:srgbClr val="C9DAF8"/>
                    </a:solidFill>
                  </a:tcPr>
                </a:tc>
                <a:tc rowSpan="2">
                  <a:txBody>
                    <a:bodyPr/>
                    <a:lstStyle/>
                    <a:p>
                      <a:pPr indent="0" lvl="0" marL="0" rtl="0" algn="ctr">
                        <a:spcBef>
                          <a:spcPts val="0"/>
                        </a:spcBef>
                        <a:spcAft>
                          <a:spcPts val="0"/>
                        </a:spcAft>
                        <a:buNone/>
                      </a:pPr>
                      <a:r>
                        <a:rPr b="1" lang="ko-KR"/>
                        <a:t>Epoch</a:t>
                      </a:r>
                      <a:endParaRPr b="1"/>
                    </a:p>
                  </a:txBody>
                  <a:tcPr marT="91425" marB="91425" marR="91425" marL="91425" anchor="ctr">
                    <a:solidFill>
                      <a:srgbClr val="C9DAF8"/>
                    </a:solidFill>
                  </a:tcPr>
                </a:tc>
                <a:tc rowSpan="2">
                  <a:txBody>
                    <a:bodyPr/>
                    <a:lstStyle/>
                    <a:p>
                      <a:pPr indent="0" lvl="0" marL="0" rtl="0" algn="ctr">
                        <a:spcBef>
                          <a:spcPts val="0"/>
                        </a:spcBef>
                        <a:spcAft>
                          <a:spcPts val="0"/>
                        </a:spcAft>
                        <a:buNone/>
                      </a:pPr>
                      <a:r>
                        <a:rPr b="1" lang="ko-KR"/>
                        <a:t>Drop / Batch</a:t>
                      </a:r>
                      <a:endParaRPr b="1"/>
                    </a:p>
                  </a:txBody>
                  <a:tcPr marT="91425" marB="91425" marR="91425" marL="91425" anchor="ctr">
                    <a:solidFill>
                      <a:srgbClr val="C9DAF8"/>
                    </a:solidFill>
                  </a:tcPr>
                </a:tc>
                <a:tc gridSpan="2">
                  <a:txBody>
                    <a:bodyPr/>
                    <a:lstStyle/>
                    <a:p>
                      <a:pPr indent="0" lvl="0" marL="0" rtl="0" algn="ctr">
                        <a:spcBef>
                          <a:spcPts val="0"/>
                        </a:spcBef>
                        <a:spcAft>
                          <a:spcPts val="0"/>
                        </a:spcAft>
                        <a:buNone/>
                      </a:pPr>
                      <a:r>
                        <a:rPr b="1" lang="ko-KR"/>
                        <a:t>Evaluate</a:t>
                      </a:r>
                      <a:endParaRPr b="1"/>
                    </a:p>
                  </a:txBody>
                  <a:tcPr marT="91425" marB="91425" marR="91425" marL="91425" anchor="ctr">
                    <a:solidFill>
                      <a:srgbClr val="C9DAF8"/>
                    </a:solidFill>
                  </a:tcPr>
                </a:tc>
                <a:tc hMerge="1"/>
              </a:tr>
              <a:tr h="324450">
                <a:tc vMerge="1"/>
                <a:tc vMerge="1"/>
                <a:tc vMerge="1"/>
                <a:tc vMerge="1"/>
                <a:tc vMerge="1"/>
                <a:tc vMerge="1"/>
                <a:tc>
                  <a:txBody>
                    <a:bodyPr/>
                    <a:lstStyle/>
                    <a:p>
                      <a:pPr indent="0" lvl="0" marL="0" rtl="0" algn="ctr">
                        <a:spcBef>
                          <a:spcPts val="0"/>
                        </a:spcBef>
                        <a:spcAft>
                          <a:spcPts val="0"/>
                        </a:spcAft>
                        <a:buNone/>
                      </a:pPr>
                      <a:r>
                        <a:rPr b="1" lang="ko-KR"/>
                        <a:t>Loss</a:t>
                      </a:r>
                      <a:endParaRPr b="1"/>
                    </a:p>
                  </a:txBody>
                  <a:tcPr marT="91425" marB="91425" marR="91425" marL="91425" anchor="ctr">
                    <a:solidFill>
                      <a:srgbClr val="C9DAF8"/>
                    </a:solidFill>
                  </a:tcPr>
                </a:tc>
                <a:tc>
                  <a:txBody>
                    <a:bodyPr/>
                    <a:lstStyle/>
                    <a:p>
                      <a:pPr indent="0" lvl="0" marL="0" rtl="0" algn="ctr">
                        <a:spcBef>
                          <a:spcPts val="0"/>
                        </a:spcBef>
                        <a:spcAft>
                          <a:spcPts val="0"/>
                        </a:spcAft>
                        <a:buNone/>
                      </a:pPr>
                      <a:r>
                        <a:rPr b="1" lang="ko-KR">
                          <a:solidFill>
                            <a:schemeClr val="dk1"/>
                          </a:solidFill>
                        </a:rPr>
                        <a:t>Accuracy</a:t>
                      </a:r>
                      <a:endParaRPr b="1"/>
                    </a:p>
                  </a:txBody>
                  <a:tcPr marT="91425" marB="91425" marR="91425" marL="91425" anchor="ctr">
                    <a:solidFill>
                      <a:srgbClr val="C9DAF8"/>
                    </a:solidFill>
                  </a:tcPr>
                </a:tc>
              </a:tr>
              <a:tr h="327175">
                <a:tc rowSpan="2">
                  <a:txBody>
                    <a:bodyPr/>
                    <a:lstStyle/>
                    <a:p>
                      <a:pPr indent="0" lvl="0" marL="0" rtl="0" algn="ctr">
                        <a:spcBef>
                          <a:spcPts val="0"/>
                        </a:spcBef>
                        <a:spcAft>
                          <a:spcPts val="0"/>
                        </a:spcAft>
                        <a:buNone/>
                      </a:pPr>
                      <a:r>
                        <a:rPr b="1" lang="ko-KR" sz="1000">
                          <a:solidFill>
                            <a:schemeClr val="dk1"/>
                          </a:solidFill>
                          <a:latin typeface="Nanum Gothic"/>
                          <a:ea typeface="Nanum Gothic"/>
                          <a:cs typeface="Nanum Gothic"/>
                          <a:sym typeface="Nanum Gothic"/>
                        </a:rPr>
                        <a:t>Conv2D</a:t>
                      </a:r>
                      <a:endParaRPr b="1" sz="1000">
                        <a:solidFill>
                          <a:schemeClr val="dk1"/>
                        </a:solidFill>
                        <a:latin typeface="Nanum Gothic"/>
                        <a:ea typeface="Nanum Gothic"/>
                        <a:cs typeface="Nanum Gothic"/>
                        <a:sym typeface="Nanum Gothic"/>
                      </a:endParaRPr>
                    </a:p>
                    <a:p>
                      <a:pPr indent="0" lvl="0" marL="0" rtl="0" algn="ctr">
                        <a:spcBef>
                          <a:spcPts val="0"/>
                        </a:spcBef>
                        <a:spcAft>
                          <a:spcPts val="0"/>
                        </a:spcAft>
                        <a:buNone/>
                      </a:pPr>
                      <a:r>
                        <a:rPr b="1" lang="ko-KR" sz="1000">
                          <a:solidFill>
                            <a:schemeClr val="dk1"/>
                          </a:solidFill>
                          <a:latin typeface="Nanum Gothic"/>
                          <a:ea typeface="Nanum Gothic"/>
                          <a:cs typeface="Nanum Gothic"/>
                          <a:sym typeface="Nanum Gothic"/>
                        </a:rPr>
                        <a:t>GRU</a:t>
                      </a:r>
                      <a:endParaRPr b="1" sz="1000">
                        <a:solidFill>
                          <a:schemeClr val="dk1"/>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rPr b="1" lang="ko-KR" sz="1000">
                          <a:solidFill>
                            <a:srgbClr val="0000FF"/>
                          </a:solidFill>
                          <a:latin typeface="Nanum Gothic"/>
                          <a:ea typeface="Nanum Gothic"/>
                          <a:cs typeface="Nanum Gothic"/>
                          <a:sym typeface="Nanum Gothic"/>
                        </a:rPr>
                        <a:t>Adam</a:t>
                      </a:r>
                      <a:endParaRPr b="1" sz="1000">
                        <a:solidFill>
                          <a:srgbClr val="0000FF"/>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ko-KR" sz="1000">
                          <a:solidFill>
                            <a:srgbClr val="0000FF"/>
                          </a:solidFill>
                          <a:latin typeface="Nanum Gothic"/>
                          <a:ea typeface="Nanum Gothic"/>
                          <a:cs typeface="Nanum Gothic"/>
                          <a:sym typeface="Nanum Gothic"/>
                        </a:rPr>
                        <a:t>4</a:t>
                      </a:r>
                      <a:endParaRPr b="1" sz="1000">
                        <a:solidFill>
                          <a:srgbClr val="0000FF"/>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ko-KR" sz="1000">
                          <a:solidFill>
                            <a:srgbClr val="0000FF"/>
                          </a:solidFill>
                          <a:latin typeface="Nanum Gothic"/>
                          <a:ea typeface="Nanum Gothic"/>
                          <a:cs typeface="Nanum Gothic"/>
                          <a:sym typeface="Nanum Gothic"/>
                        </a:rPr>
                        <a:t>-</a:t>
                      </a:r>
                      <a:endParaRPr b="1" sz="1000">
                        <a:solidFill>
                          <a:srgbClr val="0000FF"/>
                        </a:solidFill>
                        <a:latin typeface="Nanum Gothic"/>
                        <a:ea typeface="Nanum Gothic"/>
                        <a:cs typeface="Nanum Gothic"/>
                        <a:sym typeface="Nanum Gothic"/>
                      </a:endParaRPr>
                    </a:p>
                  </a:txBody>
                  <a:tcPr marT="91425" marB="91425" marR="91425" marL="91425" anchor="ctr">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ko-KR" sz="1000">
                          <a:solidFill>
                            <a:srgbClr val="0000FF"/>
                          </a:solidFill>
                          <a:latin typeface="Nanum Gothic"/>
                          <a:ea typeface="Nanum Gothic"/>
                          <a:cs typeface="Nanum Gothic"/>
                          <a:sym typeface="Nanum Gothic"/>
                        </a:rPr>
                        <a:t>5</a:t>
                      </a:r>
                      <a:endParaRPr b="1" sz="1000">
                        <a:solidFill>
                          <a:srgbClr val="0000FF"/>
                        </a:solidFill>
                        <a:latin typeface="Nanum Gothic"/>
                        <a:ea typeface="Nanum Gothic"/>
                        <a:cs typeface="Nanum Gothic"/>
                        <a:sym typeface="Nanum Gothic"/>
                      </a:endParaRPr>
                    </a:p>
                  </a:txBody>
                  <a:tcPr marT="91425" marB="91425" marR="91425" marL="91425" anchor="ctr">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Clr>
                          <a:schemeClr val="dk1"/>
                        </a:buClr>
                        <a:buSzPts val="1100"/>
                        <a:buFont typeface="Arial"/>
                        <a:buNone/>
                      </a:pPr>
                      <a:r>
                        <a:rPr b="1" lang="ko-KR" sz="1000">
                          <a:solidFill>
                            <a:srgbClr val="0000FF"/>
                          </a:solidFill>
                          <a:latin typeface="Nanum Gothic"/>
                          <a:ea typeface="Nanum Gothic"/>
                          <a:cs typeface="Nanum Gothic"/>
                          <a:sym typeface="Nanum Gothic"/>
                        </a:rPr>
                        <a:t>Dropout</a:t>
                      </a:r>
                      <a:endParaRPr b="1" sz="1000">
                        <a:solidFill>
                          <a:srgbClr val="0000FF"/>
                        </a:solidFill>
                        <a:latin typeface="Nanum Gothic"/>
                        <a:ea typeface="Nanum Gothic"/>
                        <a:cs typeface="Nanum Gothic"/>
                        <a:sym typeface="Nanum Gothic"/>
                      </a:endParaRPr>
                    </a:p>
                  </a:txBody>
                  <a:tcPr marT="91425" marB="91425" marR="91425" marL="91425" anchor="ctr">
                    <a:solidFill>
                      <a:srgbClr val="FFFF00"/>
                    </a:solidFill>
                  </a:tcPr>
                </a:tc>
                <a:tc>
                  <a:txBody>
                    <a:bodyPr/>
                    <a:lstStyle/>
                    <a:p>
                      <a:pPr indent="0" lvl="0" marL="0" rtl="0" algn="ctr">
                        <a:spcBef>
                          <a:spcPts val="0"/>
                        </a:spcBef>
                        <a:spcAft>
                          <a:spcPts val="0"/>
                        </a:spcAft>
                        <a:buClr>
                          <a:schemeClr val="dk1"/>
                        </a:buClr>
                        <a:buSzPts val="1100"/>
                        <a:buFont typeface="Arial"/>
                        <a:buNone/>
                      </a:pPr>
                      <a:r>
                        <a:rPr b="1" lang="ko-KR" sz="1000">
                          <a:solidFill>
                            <a:srgbClr val="0000FF"/>
                          </a:solidFill>
                          <a:latin typeface="Nanum Gothic"/>
                          <a:ea typeface="Nanum Gothic"/>
                          <a:cs typeface="Nanum Gothic"/>
                          <a:sym typeface="Nanum Gothic"/>
                        </a:rPr>
                        <a:t>1.0158</a:t>
                      </a:r>
                      <a:endParaRPr b="1" sz="1000">
                        <a:solidFill>
                          <a:srgbClr val="0000FF"/>
                        </a:solidFill>
                        <a:latin typeface="Nanum Gothic"/>
                        <a:ea typeface="Nanum Gothic"/>
                        <a:cs typeface="Nanum Gothic"/>
                        <a:sym typeface="Nanum Gothic"/>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b="1" lang="ko-KR" sz="1000">
                          <a:solidFill>
                            <a:srgbClr val="0000FF"/>
                          </a:solidFill>
                          <a:latin typeface="Nanum Gothic"/>
                          <a:ea typeface="Nanum Gothic"/>
                          <a:cs typeface="Nanum Gothic"/>
                          <a:sym typeface="Nanum Gothic"/>
                        </a:rPr>
                        <a:t>0.5840</a:t>
                      </a:r>
                      <a:endParaRPr b="1" sz="1000">
                        <a:solidFill>
                          <a:srgbClr val="0000FF"/>
                        </a:solidFill>
                        <a:latin typeface="Nanum Gothic"/>
                        <a:ea typeface="Nanum Gothic"/>
                        <a:cs typeface="Nanum Gothic"/>
                        <a:sym typeface="Nanum Gothic"/>
                      </a:endParaRPr>
                    </a:p>
                  </a:txBody>
                  <a:tcPr marT="91425" marB="91425" marR="91425" marL="91425" anchor="ctr">
                    <a:solidFill>
                      <a:srgbClr val="FFFF00"/>
                    </a:solidFill>
                  </a:tcPr>
                </a:tc>
              </a:tr>
              <a:tr h="327175">
                <a:tc vMerge="1"/>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Adam</a:t>
                      </a:r>
                      <a:endParaRPr sz="1000">
                        <a:solidFill>
                          <a:schemeClr val="dk1"/>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4</a:t>
                      </a:r>
                      <a:endParaRPr sz="1000">
                        <a:solidFill>
                          <a:schemeClr val="dk1"/>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a:t>
                      </a:r>
                      <a:endParaRPr sz="1000">
                        <a:solidFill>
                          <a:schemeClr val="dk1"/>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5</a:t>
                      </a:r>
                      <a:endParaRPr sz="1000">
                        <a:solidFill>
                          <a:schemeClr val="dk1"/>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Batch</a:t>
                      </a:r>
                      <a:endParaRPr sz="1000">
                        <a:solidFill>
                          <a:schemeClr val="dk1"/>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solidFill>
                      <a:srgbClr val="000000">
                        <a:alpha val="0"/>
                      </a:srgbClr>
                    </a:solidFill>
                  </a:tcP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1.6911</a:t>
                      </a:r>
                      <a:endParaRPr sz="1000">
                        <a:solidFill>
                          <a:schemeClr val="dk1"/>
                        </a:solidFill>
                        <a:latin typeface="Nanum Gothic"/>
                        <a:ea typeface="Nanum Gothic"/>
                        <a:cs typeface="Nanum Gothic"/>
                        <a:sym typeface="Nanum Gothic"/>
                      </a:endParaRPr>
                    </a:p>
                  </a:txBody>
                  <a:tcPr marT="91425" marB="91425" marR="91425" marL="91425" anchor="ctr">
                    <a:solidFill>
                      <a:srgbClr val="000000">
                        <a:alpha val="0"/>
                      </a:srgbClr>
                    </a:solidFill>
                  </a:tcP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0.3420</a:t>
                      </a:r>
                      <a:endParaRPr sz="1000">
                        <a:solidFill>
                          <a:schemeClr val="dk1"/>
                        </a:solidFill>
                        <a:latin typeface="Nanum Gothic"/>
                        <a:ea typeface="Nanum Gothic"/>
                        <a:cs typeface="Nanum Gothic"/>
                        <a:sym typeface="Nanum Gothic"/>
                      </a:endParaRPr>
                    </a:p>
                  </a:txBody>
                  <a:tcPr marT="91425" marB="91425" marR="91425" marL="91425" anchor="ctr">
                    <a:solidFill>
                      <a:srgbClr val="000000">
                        <a:alpha val="0"/>
                      </a:srgbClr>
                    </a:solidFill>
                  </a:tcPr>
                </a:tc>
              </a:tr>
              <a:tr h="443075">
                <a:tc rowSpan="3">
                  <a:txBody>
                    <a:bodyPr/>
                    <a:lstStyle/>
                    <a:p>
                      <a:pPr indent="0" lvl="0" marL="0" rtl="0" algn="ctr">
                        <a:spcBef>
                          <a:spcPts val="0"/>
                        </a:spcBef>
                        <a:spcAft>
                          <a:spcPts val="0"/>
                        </a:spcAft>
                        <a:buNone/>
                      </a:pPr>
                      <a:r>
                        <a:rPr b="1" lang="ko-KR" sz="1000">
                          <a:solidFill>
                            <a:schemeClr val="dk1"/>
                          </a:solidFill>
                          <a:latin typeface="Nanum Gothic"/>
                          <a:ea typeface="Nanum Gothic"/>
                          <a:cs typeface="Nanum Gothic"/>
                          <a:sym typeface="Nanum Gothic"/>
                        </a:rPr>
                        <a:t>MobileNet</a:t>
                      </a:r>
                      <a:endParaRPr b="1" sz="1000">
                        <a:solidFill>
                          <a:schemeClr val="dk1"/>
                        </a:solidFill>
                        <a:latin typeface="Nanum Gothic"/>
                        <a:ea typeface="Nanum Gothic"/>
                        <a:cs typeface="Nanum Gothic"/>
                        <a:sym typeface="Nanum Gothic"/>
                      </a:endParaRPr>
                    </a:p>
                    <a:p>
                      <a:pPr indent="0" lvl="0" marL="0" rtl="0" algn="ctr">
                        <a:spcBef>
                          <a:spcPts val="0"/>
                        </a:spcBef>
                        <a:spcAft>
                          <a:spcPts val="0"/>
                        </a:spcAft>
                        <a:buNone/>
                      </a:pPr>
                      <a:r>
                        <a:rPr b="1" lang="ko-KR" sz="1000">
                          <a:solidFill>
                            <a:schemeClr val="dk1"/>
                          </a:solidFill>
                          <a:latin typeface="Nanum Gothic"/>
                          <a:ea typeface="Nanum Gothic"/>
                          <a:cs typeface="Nanum Gothic"/>
                          <a:sym typeface="Nanum Gothic"/>
                        </a:rPr>
                        <a:t>GRU</a:t>
                      </a:r>
                      <a:endParaRPr b="1" sz="1000">
                        <a:solidFill>
                          <a:srgbClr val="FF0000"/>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Adam</a:t>
                      </a:r>
                      <a:endParaRPr sz="1000">
                        <a:solidFill>
                          <a:schemeClr val="dk1"/>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4</a:t>
                      </a:r>
                      <a:endParaRPr sz="1000">
                        <a:solidFill>
                          <a:schemeClr val="dk1"/>
                        </a:solidFill>
                        <a:latin typeface="Nanum Gothic"/>
                        <a:ea typeface="Nanum Gothic"/>
                        <a:cs typeface="Nanum Gothic"/>
                        <a:sym typeface="Nanum Gothic"/>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ko-KR" sz="1000">
                          <a:solidFill>
                            <a:schemeClr val="dk1"/>
                          </a:solidFill>
                          <a:latin typeface="Nanum Gothic"/>
                          <a:ea typeface="Nanum Gothic"/>
                          <a:cs typeface="Nanum Gothic"/>
                          <a:sym typeface="Nanum Gothic"/>
                        </a:rPr>
                        <a:t>conv_pw_12 </a:t>
                      </a:r>
                      <a:endParaRPr sz="1000">
                        <a:solidFill>
                          <a:schemeClr val="dk1"/>
                        </a:solidFill>
                        <a:latin typeface="Nanum Gothic"/>
                        <a:ea typeface="Nanum Gothic"/>
                        <a:cs typeface="Nanum Gothic"/>
                        <a:sym typeface="Nanum Gothic"/>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10</a:t>
                      </a:r>
                      <a:endParaRPr sz="1000">
                        <a:solidFill>
                          <a:schemeClr val="dk1"/>
                        </a:solidFill>
                        <a:latin typeface="Nanum Gothic"/>
                        <a:ea typeface="Nanum Gothic"/>
                        <a:cs typeface="Nanum Gothic"/>
                        <a:sym typeface="Nanum Gothic"/>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Dropout</a:t>
                      </a:r>
                      <a:endParaRPr sz="1000">
                        <a:solidFill>
                          <a:schemeClr val="dk1"/>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3.2725</a:t>
                      </a:r>
                      <a:endParaRPr sz="1000">
                        <a:solidFill>
                          <a:schemeClr val="dk1"/>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0.4740</a:t>
                      </a:r>
                      <a:endParaRPr sz="1000">
                        <a:solidFill>
                          <a:schemeClr val="dk1"/>
                        </a:solidFill>
                        <a:latin typeface="Nanum Gothic"/>
                        <a:ea typeface="Nanum Gothic"/>
                        <a:cs typeface="Nanum Gothic"/>
                        <a:sym typeface="Nanum Gothic"/>
                      </a:endParaRPr>
                    </a:p>
                  </a:txBody>
                  <a:tcPr marT="91425" marB="91425" marR="91425" marL="91425" anchor="ctr"/>
                </a:tc>
              </a:tr>
              <a:tr h="443075">
                <a:tc vMerge="1"/>
                <a:tc>
                  <a:txBody>
                    <a:bodyPr/>
                    <a:lstStyle/>
                    <a:p>
                      <a:pPr indent="0" lvl="0" marL="0" rtl="0" algn="ctr">
                        <a:spcBef>
                          <a:spcPts val="0"/>
                        </a:spcBef>
                        <a:spcAft>
                          <a:spcPts val="0"/>
                        </a:spcAft>
                        <a:buClr>
                          <a:schemeClr val="dk1"/>
                        </a:buClr>
                        <a:buSzPts val="1100"/>
                        <a:buFont typeface="Arial"/>
                        <a:buNone/>
                      </a:pPr>
                      <a:r>
                        <a:rPr lang="ko-KR" sz="1000">
                          <a:solidFill>
                            <a:schemeClr val="dk1"/>
                          </a:solidFill>
                          <a:latin typeface="Nanum Gothic"/>
                          <a:ea typeface="Nanum Gothic"/>
                          <a:cs typeface="Nanum Gothic"/>
                          <a:sym typeface="Nanum Gothic"/>
                        </a:rPr>
                        <a:t>Adam</a:t>
                      </a:r>
                      <a:endParaRPr sz="1000">
                        <a:solidFill>
                          <a:schemeClr val="dk1"/>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3</a:t>
                      </a:r>
                      <a:endParaRPr sz="1000">
                        <a:solidFill>
                          <a:schemeClr val="dk1"/>
                        </a:solidFill>
                        <a:latin typeface="Nanum Gothic"/>
                        <a:ea typeface="Nanum Gothic"/>
                        <a:cs typeface="Nanum Gothic"/>
                        <a:sym typeface="Nanum Gothic"/>
                      </a:endParaRPr>
                    </a:p>
                  </a:txBody>
                  <a:tcPr marT="91425" marB="91425" marR="91425" marL="91425" anchor="ctr"/>
                </a:tc>
                <a:tc>
                  <a:txBody>
                    <a:bodyPr/>
                    <a:lstStyle/>
                    <a:p>
                      <a:pPr indent="0" lvl="0" marL="0" rtl="0" algn="ctr">
                        <a:lnSpc>
                          <a:spcPct val="115000"/>
                        </a:lnSpc>
                        <a:spcBef>
                          <a:spcPts val="0"/>
                        </a:spcBef>
                        <a:spcAft>
                          <a:spcPts val="0"/>
                        </a:spcAft>
                        <a:buNone/>
                      </a:pPr>
                      <a:r>
                        <a:rPr lang="ko-KR" sz="1000">
                          <a:solidFill>
                            <a:schemeClr val="dk1"/>
                          </a:solidFill>
                          <a:latin typeface="Nanum Gothic"/>
                          <a:ea typeface="Nanum Gothic"/>
                          <a:cs typeface="Nanum Gothic"/>
                          <a:sym typeface="Nanum Gothic"/>
                        </a:rPr>
                        <a:t>conv_pw_12</a:t>
                      </a:r>
                      <a:endParaRPr sz="1000">
                        <a:solidFill>
                          <a:schemeClr val="dk1"/>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5</a:t>
                      </a:r>
                      <a:endParaRPr sz="1000">
                        <a:solidFill>
                          <a:schemeClr val="dk1"/>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Dropout</a:t>
                      </a:r>
                      <a:endParaRPr sz="1000">
                        <a:solidFill>
                          <a:schemeClr val="dk1"/>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6.4800</a:t>
                      </a:r>
                      <a:endParaRPr sz="1000">
                        <a:solidFill>
                          <a:schemeClr val="dk1"/>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ko-KR" sz="1000">
                          <a:solidFill>
                            <a:schemeClr val="dk1"/>
                          </a:solidFill>
                          <a:latin typeface="Nanum Gothic"/>
                          <a:ea typeface="Nanum Gothic"/>
                          <a:cs typeface="Nanum Gothic"/>
                          <a:sym typeface="Nanum Gothic"/>
                        </a:rPr>
                        <a:t>0.3300</a:t>
                      </a:r>
                      <a:endParaRPr sz="1000">
                        <a:solidFill>
                          <a:schemeClr val="dk1"/>
                        </a:solidFill>
                        <a:latin typeface="Nanum Gothic"/>
                        <a:ea typeface="Nanum Gothic"/>
                        <a:cs typeface="Nanum Gothic"/>
                        <a:sym typeface="Nanum Gothic"/>
                      </a:endParaRPr>
                    </a:p>
                  </a:txBody>
                  <a:tcPr marT="91425" marB="91425" marR="91425" marL="91425" anchor="ctr"/>
                </a:tc>
              </a:tr>
              <a:tr h="443075">
                <a:tc vMerge="1"/>
                <a:tc>
                  <a:txBody>
                    <a:bodyPr/>
                    <a:lstStyle/>
                    <a:p>
                      <a:pPr indent="0" lvl="0" marL="0" rtl="0" algn="ctr">
                        <a:spcBef>
                          <a:spcPts val="0"/>
                        </a:spcBef>
                        <a:spcAft>
                          <a:spcPts val="0"/>
                        </a:spcAft>
                        <a:buClr>
                          <a:schemeClr val="dk1"/>
                        </a:buClr>
                        <a:buSzPts val="1100"/>
                        <a:buFont typeface="Arial"/>
                        <a:buNone/>
                      </a:pPr>
                      <a:r>
                        <a:rPr b="1" lang="ko-KR" sz="1000">
                          <a:solidFill>
                            <a:srgbClr val="0000FF"/>
                          </a:solidFill>
                          <a:latin typeface="Nanum Gothic"/>
                          <a:ea typeface="Nanum Gothic"/>
                          <a:cs typeface="Nanum Gothic"/>
                          <a:sym typeface="Nanum Gothic"/>
                        </a:rPr>
                        <a:t>Adam</a:t>
                      </a:r>
                      <a:endParaRPr b="1" sz="1000">
                        <a:solidFill>
                          <a:srgbClr val="0000FF"/>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ko-KR" sz="1000">
                          <a:solidFill>
                            <a:srgbClr val="0000FF"/>
                          </a:solidFill>
                          <a:latin typeface="Nanum Gothic"/>
                          <a:ea typeface="Nanum Gothic"/>
                          <a:cs typeface="Nanum Gothic"/>
                          <a:sym typeface="Nanum Gothic"/>
                        </a:rPr>
                        <a:t>4</a:t>
                      </a:r>
                      <a:endParaRPr b="1" sz="1000">
                        <a:solidFill>
                          <a:srgbClr val="0000FF"/>
                        </a:solidFill>
                        <a:latin typeface="Nanum Gothic"/>
                        <a:ea typeface="Nanum Gothic"/>
                        <a:cs typeface="Nanum Gothic"/>
                        <a:sym typeface="Nanum Gothic"/>
                      </a:endParaRPr>
                    </a:p>
                  </a:txBody>
                  <a:tcPr marT="91425" marB="91425" marR="91425" marL="91425" anchor="ctr"/>
                </a:tc>
                <a:tc>
                  <a:txBody>
                    <a:bodyPr/>
                    <a:lstStyle/>
                    <a:p>
                      <a:pPr indent="0" lvl="0" marL="0" rtl="0" algn="ctr">
                        <a:lnSpc>
                          <a:spcPct val="115000"/>
                        </a:lnSpc>
                        <a:spcBef>
                          <a:spcPts val="0"/>
                        </a:spcBef>
                        <a:spcAft>
                          <a:spcPts val="0"/>
                        </a:spcAft>
                        <a:buNone/>
                      </a:pPr>
                      <a:r>
                        <a:rPr b="1" lang="ko-KR" sz="1000">
                          <a:solidFill>
                            <a:srgbClr val="0000FF"/>
                          </a:solidFill>
                          <a:latin typeface="Nanum Gothic"/>
                          <a:ea typeface="Nanum Gothic"/>
                          <a:cs typeface="Nanum Gothic"/>
                          <a:sym typeface="Nanum Gothic"/>
                        </a:rPr>
                        <a:t>conv_pw_12</a:t>
                      </a:r>
                      <a:endParaRPr b="1" sz="1000">
                        <a:solidFill>
                          <a:srgbClr val="0000FF"/>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b="1" lang="ko-KR" sz="1000">
                          <a:solidFill>
                            <a:srgbClr val="0000FF"/>
                          </a:solidFill>
                          <a:latin typeface="Nanum Gothic"/>
                          <a:ea typeface="Nanum Gothic"/>
                          <a:cs typeface="Nanum Gothic"/>
                          <a:sym typeface="Nanum Gothic"/>
                        </a:rPr>
                        <a:t>5</a:t>
                      </a:r>
                      <a:endParaRPr b="1" sz="1000">
                        <a:solidFill>
                          <a:srgbClr val="0000FF"/>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b="1" lang="ko-KR" sz="1000">
                          <a:solidFill>
                            <a:srgbClr val="0000FF"/>
                          </a:solidFill>
                          <a:latin typeface="Nanum Gothic"/>
                          <a:ea typeface="Nanum Gothic"/>
                          <a:cs typeface="Nanum Gothic"/>
                          <a:sym typeface="Nanum Gothic"/>
                        </a:rPr>
                        <a:t>Batch</a:t>
                      </a:r>
                      <a:endParaRPr b="1" sz="1000">
                        <a:solidFill>
                          <a:srgbClr val="0000FF"/>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b="1" lang="ko-KR" sz="1000">
                          <a:solidFill>
                            <a:srgbClr val="0000FF"/>
                          </a:solidFill>
                          <a:latin typeface="Nanum Gothic"/>
                          <a:ea typeface="Nanum Gothic"/>
                          <a:cs typeface="Nanum Gothic"/>
                          <a:sym typeface="Nanum Gothic"/>
                        </a:rPr>
                        <a:t>1.5490</a:t>
                      </a:r>
                      <a:endParaRPr b="1" sz="1000">
                        <a:solidFill>
                          <a:srgbClr val="0000FF"/>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b="1" lang="ko-KR" sz="1000">
                          <a:solidFill>
                            <a:srgbClr val="0000FF"/>
                          </a:solidFill>
                          <a:latin typeface="Nanum Gothic"/>
                          <a:ea typeface="Nanum Gothic"/>
                          <a:cs typeface="Nanum Gothic"/>
                          <a:sym typeface="Nanum Gothic"/>
                        </a:rPr>
                        <a:t>0.4880</a:t>
                      </a:r>
                      <a:endParaRPr b="1" sz="1000">
                        <a:solidFill>
                          <a:srgbClr val="0000FF"/>
                        </a:solidFill>
                        <a:latin typeface="Nanum Gothic"/>
                        <a:ea typeface="Nanum Gothic"/>
                        <a:cs typeface="Nanum Gothic"/>
                        <a:sym typeface="Nanum Gothic"/>
                      </a:endParaRPr>
                    </a:p>
                  </a:txBody>
                  <a:tcPr marT="91425" marB="91425" marR="91425" marL="91425" anchor="ctr"/>
                </a:tc>
              </a:tr>
              <a:tr h="443075">
                <a:tc>
                  <a:txBody>
                    <a:bodyPr/>
                    <a:lstStyle/>
                    <a:p>
                      <a:pPr indent="0" lvl="0" marL="0" rtl="0" algn="ctr">
                        <a:spcBef>
                          <a:spcPts val="0"/>
                        </a:spcBef>
                        <a:spcAft>
                          <a:spcPts val="0"/>
                        </a:spcAft>
                        <a:buNone/>
                      </a:pPr>
                      <a:r>
                        <a:rPr b="1" lang="ko-KR" sz="1000">
                          <a:solidFill>
                            <a:schemeClr val="dk1"/>
                          </a:solidFill>
                          <a:latin typeface="Nanum Gothic"/>
                          <a:ea typeface="Nanum Gothic"/>
                          <a:cs typeface="Nanum Gothic"/>
                          <a:sym typeface="Nanum Gothic"/>
                        </a:rPr>
                        <a:t>Conv2D</a:t>
                      </a:r>
                      <a:endParaRPr b="1" sz="1000">
                        <a:solidFill>
                          <a:schemeClr val="dk1"/>
                        </a:solidFill>
                        <a:latin typeface="Nanum Gothic"/>
                        <a:ea typeface="Nanum Gothic"/>
                        <a:cs typeface="Nanum Gothic"/>
                        <a:sym typeface="Nanum Gothic"/>
                      </a:endParaRPr>
                    </a:p>
                    <a:p>
                      <a:pPr indent="0" lvl="0" marL="0" rtl="0" algn="ctr">
                        <a:spcBef>
                          <a:spcPts val="0"/>
                        </a:spcBef>
                        <a:spcAft>
                          <a:spcPts val="0"/>
                        </a:spcAft>
                        <a:buNone/>
                      </a:pPr>
                      <a:r>
                        <a:rPr b="1" lang="ko-KR" sz="1000">
                          <a:solidFill>
                            <a:schemeClr val="dk1"/>
                          </a:solidFill>
                          <a:latin typeface="Nanum Gothic"/>
                          <a:ea typeface="Nanum Gothic"/>
                          <a:cs typeface="Nanum Gothic"/>
                          <a:sym typeface="Nanum Gothic"/>
                        </a:rPr>
                        <a:t>LSTM</a:t>
                      </a:r>
                      <a:endParaRPr b="1" sz="1000">
                        <a:solidFill>
                          <a:schemeClr val="dk1"/>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KR" sz="1000">
                          <a:solidFill>
                            <a:srgbClr val="0000FF"/>
                          </a:solidFill>
                          <a:latin typeface="Nanum Gothic"/>
                          <a:ea typeface="Nanum Gothic"/>
                          <a:cs typeface="Nanum Gothic"/>
                          <a:sym typeface="Nanum Gothic"/>
                        </a:rPr>
                        <a:t>Adam</a:t>
                      </a:r>
                      <a:endParaRPr b="1" sz="1000">
                        <a:solidFill>
                          <a:srgbClr val="0000FF"/>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ko-KR" sz="1000">
                          <a:solidFill>
                            <a:srgbClr val="0000FF"/>
                          </a:solidFill>
                          <a:latin typeface="Nanum Gothic"/>
                          <a:ea typeface="Nanum Gothic"/>
                          <a:cs typeface="Nanum Gothic"/>
                          <a:sym typeface="Nanum Gothic"/>
                        </a:rPr>
                        <a:t>4</a:t>
                      </a:r>
                      <a:endParaRPr b="1" sz="1000">
                        <a:solidFill>
                          <a:srgbClr val="0000FF"/>
                        </a:solidFill>
                        <a:latin typeface="Nanum Gothic"/>
                        <a:ea typeface="Nanum Gothic"/>
                        <a:cs typeface="Nanum Gothic"/>
                        <a:sym typeface="Nanum Gothic"/>
                      </a:endParaRPr>
                    </a:p>
                  </a:txBody>
                  <a:tcPr marT="91425" marB="91425" marR="91425" marL="91425" anchor="ctr"/>
                </a:tc>
                <a:tc>
                  <a:txBody>
                    <a:bodyPr/>
                    <a:lstStyle/>
                    <a:p>
                      <a:pPr indent="0" lvl="0" marL="0" rtl="0" algn="ctr">
                        <a:lnSpc>
                          <a:spcPct val="115000"/>
                        </a:lnSpc>
                        <a:spcBef>
                          <a:spcPts val="0"/>
                        </a:spcBef>
                        <a:spcAft>
                          <a:spcPts val="0"/>
                        </a:spcAft>
                        <a:buNone/>
                      </a:pPr>
                      <a:r>
                        <a:rPr b="1" lang="ko-KR" sz="1000">
                          <a:solidFill>
                            <a:srgbClr val="0000FF"/>
                          </a:solidFill>
                          <a:latin typeface="Nanum Gothic"/>
                          <a:ea typeface="Nanum Gothic"/>
                          <a:cs typeface="Nanum Gothic"/>
                          <a:sym typeface="Nanum Gothic"/>
                        </a:rPr>
                        <a:t>-</a:t>
                      </a:r>
                      <a:endParaRPr b="1" sz="1000">
                        <a:solidFill>
                          <a:srgbClr val="0000FF"/>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b="1" lang="ko-KR" sz="1000">
                          <a:solidFill>
                            <a:srgbClr val="0000FF"/>
                          </a:solidFill>
                          <a:latin typeface="Nanum Gothic"/>
                          <a:ea typeface="Nanum Gothic"/>
                          <a:cs typeface="Nanum Gothic"/>
                          <a:sym typeface="Nanum Gothic"/>
                        </a:rPr>
                        <a:t>5</a:t>
                      </a:r>
                      <a:endParaRPr b="1" sz="1000">
                        <a:solidFill>
                          <a:srgbClr val="0000FF"/>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b="1" lang="ko-KR" sz="1000">
                          <a:solidFill>
                            <a:srgbClr val="0000FF"/>
                          </a:solidFill>
                          <a:latin typeface="Nanum Gothic"/>
                          <a:ea typeface="Nanum Gothic"/>
                          <a:cs typeface="Nanum Gothic"/>
                          <a:sym typeface="Nanum Gothic"/>
                        </a:rPr>
                        <a:t>Dropout</a:t>
                      </a:r>
                      <a:endParaRPr b="1" sz="1000">
                        <a:solidFill>
                          <a:srgbClr val="0000FF"/>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b="1" lang="ko-KR" sz="1000">
                          <a:solidFill>
                            <a:srgbClr val="0000FF"/>
                          </a:solidFill>
                          <a:latin typeface="Nanum Gothic"/>
                          <a:ea typeface="Nanum Gothic"/>
                          <a:cs typeface="Nanum Gothic"/>
                          <a:sym typeface="Nanum Gothic"/>
                        </a:rPr>
                        <a:t>1.1764</a:t>
                      </a:r>
                      <a:endParaRPr b="1" sz="1000">
                        <a:solidFill>
                          <a:srgbClr val="0000FF"/>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b="1" lang="ko-KR" sz="1000">
                          <a:solidFill>
                            <a:srgbClr val="0000FF"/>
                          </a:solidFill>
                          <a:latin typeface="Nanum Gothic"/>
                          <a:ea typeface="Nanum Gothic"/>
                          <a:cs typeface="Nanum Gothic"/>
                          <a:sym typeface="Nanum Gothic"/>
                        </a:rPr>
                        <a:t>0.5080</a:t>
                      </a:r>
                      <a:endParaRPr b="1" sz="1000">
                        <a:solidFill>
                          <a:srgbClr val="0000FF"/>
                        </a:solidFill>
                        <a:latin typeface="Nanum Gothic"/>
                        <a:ea typeface="Nanum Gothic"/>
                        <a:cs typeface="Nanum Gothic"/>
                        <a:sym typeface="Nanum Gothic"/>
                      </a:endParaRPr>
                    </a:p>
                  </a:txBody>
                  <a:tcPr marT="91425" marB="91425" marR="91425" marL="91425" anchor="ctr"/>
                </a:tc>
              </a:tr>
              <a:tr h="443075">
                <a:tc rowSpan="4">
                  <a:txBody>
                    <a:bodyPr/>
                    <a:lstStyle/>
                    <a:p>
                      <a:pPr indent="0" lvl="0" marL="0" rtl="0" algn="ctr">
                        <a:spcBef>
                          <a:spcPts val="0"/>
                        </a:spcBef>
                        <a:spcAft>
                          <a:spcPts val="0"/>
                        </a:spcAft>
                        <a:buNone/>
                      </a:pPr>
                      <a:r>
                        <a:rPr b="1" lang="ko-KR" sz="1000">
                          <a:solidFill>
                            <a:schemeClr val="dk1"/>
                          </a:solidFill>
                          <a:latin typeface="Nanum Gothic"/>
                          <a:ea typeface="Nanum Gothic"/>
                          <a:cs typeface="Nanum Gothic"/>
                          <a:sym typeface="Nanum Gothic"/>
                        </a:rPr>
                        <a:t>VGG16</a:t>
                      </a:r>
                      <a:endParaRPr b="1" sz="1000">
                        <a:solidFill>
                          <a:schemeClr val="dk1"/>
                        </a:solidFill>
                        <a:latin typeface="Nanum Gothic"/>
                        <a:ea typeface="Nanum Gothic"/>
                        <a:cs typeface="Nanum Gothic"/>
                        <a:sym typeface="Nanum Gothic"/>
                      </a:endParaRPr>
                    </a:p>
                    <a:p>
                      <a:pPr indent="0" lvl="0" marL="0" rtl="0" algn="ctr">
                        <a:spcBef>
                          <a:spcPts val="0"/>
                        </a:spcBef>
                        <a:spcAft>
                          <a:spcPts val="0"/>
                        </a:spcAft>
                        <a:buNone/>
                      </a:pPr>
                      <a:r>
                        <a:rPr b="1" lang="ko-KR" sz="1000">
                          <a:solidFill>
                            <a:schemeClr val="dk1"/>
                          </a:solidFill>
                          <a:latin typeface="Nanum Gothic"/>
                          <a:ea typeface="Nanum Gothic"/>
                          <a:cs typeface="Nanum Gothic"/>
                          <a:sym typeface="Nanum Gothic"/>
                        </a:rPr>
                        <a:t>LSTM</a:t>
                      </a:r>
                      <a:endParaRPr b="1" sz="1000">
                        <a:solidFill>
                          <a:schemeClr val="dk1"/>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ko-KR" sz="1000">
                          <a:solidFill>
                            <a:schemeClr val="dk1"/>
                          </a:solidFill>
                          <a:latin typeface="Nanum Gothic"/>
                          <a:ea typeface="Nanum Gothic"/>
                          <a:cs typeface="Nanum Gothic"/>
                          <a:sym typeface="Nanum Gothic"/>
                        </a:rPr>
                        <a:t>Adam</a:t>
                      </a:r>
                      <a:endParaRPr sz="1000">
                        <a:solidFill>
                          <a:schemeClr val="dk1"/>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1</a:t>
                      </a:r>
                      <a:endParaRPr sz="1000">
                        <a:solidFill>
                          <a:schemeClr val="dk1"/>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block5_conv1</a:t>
                      </a:r>
                      <a:endParaRPr sz="1000">
                        <a:solidFill>
                          <a:schemeClr val="dk1"/>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5</a:t>
                      </a:r>
                      <a:endParaRPr sz="1000">
                        <a:solidFill>
                          <a:schemeClr val="dk1"/>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a:t>
                      </a:r>
                      <a:endParaRPr sz="1000">
                        <a:solidFill>
                          <a:schemeClr val="dk1"/>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18.7700</a:t>
                      </a:r>
                      <a:endParaRPr sz="1000">
                        <a:solidFill>
                          <a:schemeClr val="dk1"/>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0.2440</a:t>
                      </a:r>
                      <a:endParaRPr sz="1000">
                        <a:solidFill>
                          <a:schemeClr val="dk1"/>
                        </a:solidFill>
                        <a:latin typeface="Nanum Gothic"/>
                        <a:ea typeface="Nanum Gothic"/>
                        <a:cs typeface="Nanum Gothic"/>
                        <a:sym typeface="Nanum Gothic"/>
                      </a:endParaRPr>
                    </a:p>
                  </a:txBody>
                  <a:tcPr marT="91425" marB="91425" marR="91425" marL="91425" anchor="ctr"/>
                </a:tc>
              </a:tr>
              <a:tr h="443075">
                <a:tc vMerge="1"/>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Adam</a:t>
                      </a:r>
                      <a:endParaRPr sz="1000">
                        <a:solidFill>
                          <a:schemeClr val="dk1"/>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1</a:t>
                      </a:r>
                      <a:endParaRPr sz="1000">
                        <a:solidFill>
                          <a:schemeClr val="dk1"/>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block4_conv1</a:t>
                      </a:r>
                      <a:endParaRPr sz="1000">
                        <a:solidFill>
                          <a:schemeClr val="dk1"/>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10</a:t>
                      </a:r>
                      <a:endParaRPr sz="1000">
                        <a:solidFill>
                          <a:schemeClr val="dk1"/>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a:t>
                      </a:r>
                      <a:endParaRPr sz="1000">
                        <a:solidFill>
                          <a:schemeClr val="dk1"/>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4842.2860</a:t>
                      </a:r>
                      <a:endParaRPr sz="1000">
                        <a:solidFill>
                          <a:schemeClr val="dk1"/>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0.2620</a:t>
                      </a:r>
                      <a:endParaRPr sz="1000">
                        <a:solidFill>
                          <a:schemeClr val="dk1"/>
                        </a:solidFill>
                        <a:latin typeface="Nanum Gothic"/>
                        <a:ea typeface="Nanum Gothic"/>
                        <a:cs typeface="Nanum Gothic"/>
                        <a:sym typeface="Nanum Gothic"/>
                      </a:endParaRPr>
                    </a:p>
                  </a:txBody>
                  <a:tcPr marT="91425" marB="91425" marR="91425" marL="91425" anchor="ctr"/>
                </a:tc>
              </a:tr>
              <a:tr h="443075">
                <a:tc vMerge="1"/>
                <a:tc>
                  <a:txBody>
                    <a:bodyPr/>
                    <a:lstStyle/>
                    <a:p>
                      <a:pPr indent="0" lvl="0" marL="0" rtl="0" algn="ctr">
                        <a:spcBef>
                          <a:spcPts val="0"/>
                        </a:spcBef>
                        <a:spcAft>
                          <a:spcPts val="0"/>
                        </a:spcAft>
                        <a:buNone/>
                      </a:pPr>
                      <a:r>
                        <a:rPr b="1" lang="ko-KR" sz="1000">
                          <a:solidFill>
                            <a:srgbClr val="0000FF"/>
                          </a:solidFill>
                          <a:latin typeface="Nanum Gothic"/>
                          <a:ea typeface="Nanum Gothic"/>
                          <a:cs typeface="Nanum Gothic"/>
                          <a:sym typeface="Nanum Gothic"/>
                        </a:rPr>
                        <a:t>Adam</a:t>
                      </a:r>
                      <a:endParaRPr b="1" sz="1000">
                        <a:solidFill>
                          <a:srgbClr val="0000FF"/>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ko-KR" sz="1000">
                          <a:solidFill>
                            <a:srgbClr val="0000FF"/>
                          </a:solidFill>
                          <a:latin typeface="Nanum Gothic"/>
                          <a:ea typeface="Nanum Gothic"/>
                          <a:cs typeface="Nanum Gothic"/>
                          <a:sym typeface="Nanum Gothic"/>
                        </a:rPr>
                        <a:t>4</a:t>
                      </a:r>
                      <a:endParaRPr b="1" sz="1000">
                        <a:solidFill>
                          <a:srgbClr val="0000FF"/>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ko-KR" sz="1000">
                          <a:solidFill>
                            <a:srgbClr val="0000FF"/>
                          </a:solidFill>
                          <a:latin typeface="Nanum Gothic"/>
                          <a:ea typeface="Nanum Gothic"/>
                          <a:cs typeface="Nanum Gothic"/>
                          <a:sym typeface="Nanum Gothic"/>
                        </a:rPr>
                        <a:t>block5_conv1</a:t>
                      </a:r>
                      <a:endParaRPr b="1" sz="1000">
                        <a:solidFill>
                          <a:srgbClr val="0000FF"/>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ko-KR" sz="1000">
                          <a:solidFill>
                            <a:srgbClr val="0000FF"/>
                          </a:solidFill>
                          <a:latin typeface="Nanum Gothic"/>
                          <a:ea typeface="Nanum Gothic"/>
                          <a:cs typeface="Nanum Gothic"/>
                          <a:sym typeface="Nanum Gothic"/>
                        </a:rPr>
                        <a:t>10</a:t>
                      </a:r>
                      <a:endParaRPr b="1" sz="1000">
                        <a:solidFill>
                          <a:srgbClr val="0000FF"/>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solidFill>
                      <a:srgbClr val="FFFF00"/>
                    </a:solidFill>
                  </a:tcPr>
                </a:tc>
                <a:tc>
                  <a:txBody>
                    <a:bodyPr/>
                    <a:lstStyle/>
                    <a:p>
                      <a:pPr indent="0" lvl="0" marL="0" rtl="0" algn="ctr">
                        <a:spcBef>
                          <a:spcPts val="0"/>
                        </a:spcBef>
                        <a:spcAft>
                          <a:spcPts val="0"/>
                        </a:spcAft>
                        <a:buNone/>
                      </a:pPr>
                      <a:r>
                        <a:rPr b="1" lang="ko-KR" sz="1000">
                          <a:solidFill>
                            <a:srgbClr val="0000FF"/>
                          </a:solidFill>
                          <a:latin typeface="Nanum Gothic"/>
                          <a:ea typeface="Nanum Gothic"/>
                          <a:cs typeface="Nanum Gothic"/>
                          <a:sym typeface="Nanum Gothic"/>
                        </a:rPr>
                        <a:t>Dropout</a:t>
                      </a:r>
                      <a:endParaRPr b="1" sz="1000">
                        <a:solidFill>
                          <a:srgbClr val="0000FF"/>
                        </a:solidFill>
                        <a:latin typeface="Nanum Gothic"/>
                        <a:ea typeface="Nanum Gothic"/>
                        <a:cs typeface="Nanum Gothic"/>
                        <a:sym typeface="Nanum Gothic"/>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b="1" lang="ko-KR" sz="1000">
                          <a:solidFill>
                            <a:srgbClr val="0000FF"/>
                          </a:solidFill>
                          <a:latin typeface="Nanum Gothic"/>
                          <a:ea typeface="Nanum Gothic"/>
                          <a:cs typeface="Nanum Gothic"/>
                          <a:sym typeface="Nanum Gothic"/>
                        </a:rPr>
                        <a:t>2.5860</a:t>
                      </a:r>
                      <a:endParaRPr b="1" sz="1000">
                        <a:solidFill>
                          <a:srgbClr val="0000FF"/>
                        </a:solidFill>
                        <a:latin typeface="Nanum Gothic"/>
                        <a:ea typeface="Nanum Gothic"/>
                        <a:cs typeface="Nanum Gothic"/>
                        <a:sym typeface="Nanum Gothic"/>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b="1" lang="ko-KR" sz="1000">
                          <a:solidFill>
                            <a:srgbClr val="0000FF"/>
                          </a:solidFill>
                          <a:latin typeface="Nanum Gothic"/>
                          <a:ea typeface="Nanum Gothic"/>
                          <a:cs typeface="Nanum Gothic"/>
                          <a:sym typeface="Nanum Gothic"/>
                        </a:rPr>
                        <a:t>0.5920</a:t>
                      </a:r>
                      <a:endParaRPr b="1" sz="1000">
                        <a:solidFill>
                          <a:srgbClr val="0000FF"/>
                        </a:solidFill>
                        <a:latin typeface="Nanum Gothic"/>
                        <a:ea typeface="Nanum Gothic"/>
                        <a:cs typeface="Nanum Gothic"/>
                        <a:sym typeface="Nanum Gothic"/>
                      </a:endParaRPr>
                    </a:p>
                  </a:txBody>
                  <a:tcPr marT="91425" marB="91425" marR="91425" marL="91425" anchor="ctr">
                    <a:solidFill>
                      <a:srgbClr val="FFFF00"/>
                    </a:solidFill>
                  </a:tcPr>
                </a:tc>
              </a:tr>
              <a:tr h="443075">
                <a:tc vMerge="1"/>
                <a:tc>
                  <a:txBody>
                    <a:bodyPr/>
                    <a:lstStyle/>
                    <a:p>
                      <a:pPr indent="0" lvl="0" marL="0" rtl="0" algn="ctr">
                        <a:spcBef>
                          <a:spcPts val="0"/>
                        </a:spcBef>
                        <a:spcAft>
                          <a:spcPts val="0"/>
                        </a:spcAft>
                        <a:buClr>
                          <a:schemeClr val="dk1"/>
                        </a:buClr>
                        <a:buSzPts val="1100"/>
                        <a:buFont typeface="Arial"/>
                        <a:buNone/>
                      </a:pPr>
                      <a:r>
                        <a:rPr lang="ko-KR" sz="1000">
                          <a:solidFill>
                            <a:schemeClr val="dk1"/>
                          </a:solidFill>
                          <a:latin typeface="Nanum Gothic"/>
                          <a:ea typeface="Nanum Gothic"/>
                          <a:cs typeface="Nanum Gothic"/>
                          <a:sym typeface="Nanum Gothic"/>
                        </a:rPr>
                        <a:t>Adam</a:t>
                      </a:r>
                      <a:endParaRPr sz="1000">
                        <a:solidFill>
                          <a:schemeClr val="dk1"/>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4</a:t>
                      </a:r>
                      <a:endParaRPr sz="1000">
                        <a:solidFill>
                          <a:schemeClr val="dk1"/>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block5_conv1</a:t>
                      </a:r>
                      <a:endParaRPr sz="1000">
                        <a:solidFill>
                          <a:schemeClr val="dk1"/>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5</a:t>
                      </a:r>
                      <a:endParaRPr sz="1000">
                        <a:solidFill>
                          <a:schemeClr val="dk1"/>
                        </a:solidFill>
                        <a:latin typeface="Nanum Gothic"/>
                        <a:ea typeface="Nanum Gothic"/>
                        <a:cs typeface="Nanum Gothic"/>
                        <a:sym typeface="Nanum Gothic"/>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Batch</a:t>
                      </a:r>
                      <a:endParaRPr sz="1000">
                        <a:solidFill>
                          <a:schemeClr val="dk1"/>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None/>
                      </a:pPr>
                      <a:r>
                        <a:rPr lang="ko-KR" sz="1000">
                          <a:solidFill>
                            <a:schemeClr val="dk1"/>
                          </a:solidFill>
                          <a:latin typeface="Nanum Gothic"/>
                          <a:ea typeface="Nanum Gothic"/>
                          <a:cs typeface="Nanum Gothic"/>
                          <a:sym typeface="Nanum Gothic"/>
                        </a:rPr>
                        <a:t>1.4380</a:t>
                      </a:r>
                      <a:endParaRPr sz="1000">
                        <a:solidFill>
                          <a:schemeClr val="dk1"/>
                        </a:solidFill>
                        <a:latin typeface="Nanum Gothic"/>
                        <a:ea typeface="Nanum Gothic"/>
                        <a:cs typeface="Nanum Gothic"/>
                        <a:sym typeface="Nanum Gothic"/>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ko-KR" sz="1000">
                          <a:solidFill>
                            <a:schemeClr val="dk1"/>
                          </a:solidFill>
                          <a:latin typeface="Nanum Gothic"/>
                          <a:ea typeface="Nanum Gothic"/>
                          <a:cs typeface="Nanum Gothic"/>
                          <a:sym typeface="Nanum Gothic"/>
                        </a:rPr>
                        <a:t>0.2600</a:t>
                      </a:r>
                      <a:endParaRPr sz="1000">
                        <a:solidFill>
                          <a:schemeClr val="dk1"/>
                        </a:solidFill>
                        <a:latin typeface="Nanum Gothic"/>
                        <a:ea typeface="Nanum Gothic"/>
                        <a:cs typeface="Nanum Gothic"/>
                        <a:sym typeface="Nanum Gothic"/>
                      </a:endParaRPr>
                    </a:p>
                  </a:txBody>
                  <a:tcPr marT="91425" marB="91425" marR="91425" marL="91425" anchor="ct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idx="1" type="body"/>
          </p:nvPr>
        </p:nvSpPr>
        <p:spPr>
          <a:xfrm>
            <a:off x="142800" y="821875"/>
            <a:ext cx="8858400" cy="4526100"/>
          </a:xfrm>
          <a:prstGeom prst="rect">
            <a:avLst/>
          </a:prstGeom>
        </p:spPr>
        <p:txBody>
          <a:bodyPr anchorCtr="0" anchor="t" bIns="45700" lIns="91425" spcFirstLastPara="1" rIns="91425" wrap="square" tIns="45700">
            <a:normAutofit/>
          </a:bodyPr>
          <a:lstStyle/>
          <a:p>
            <a:pPr indent="0" lvl="0" marL="0" rtl="0" algn="just">
              <a:spcBef>
                <a:spcPts val="0"/>
              </a:spcBef>
              <a:spcAft>
                <a:spcPts val="0"/>
              </a:spcAft>
              <a:buNone/>
            </a:pPr>
            <a:r>
              <a:rPr b="1" lang="ko-KR" sz="2000"/>
              <a:t>2</a:t>
            </a:r>
            <a:r>
              <a:rPr b="1" lang="ko-KR" sz="2000"/>
              <a:t>) 공공기관 CCTV 현황</a:t>
            </a:r>
            <a:endParaRPr sz="1500"/>
          </a:p>
        </p:txBody>
      </p:sp>
      <p:sp>
        <p:nvSpPr>
          <p:cNvPr id="121" name="Google Shape;121;p18"/>
          <p:cNvSpPr txBox="1"/>
          <p:nvPr/>
        </p:nvSpPr>
        <p:spPr>
          <a:xfrm>
            <a:off x="433925" y="4799375"/>
            <a:ext cx="793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2" name="Google Shape;122;p18"/>
          <p:cNvSpPr txBox="1"/>
          <p:nvPr/>
        </p:nvSpPr>
        <p:spPr>
          <a:xfrm>
            <a:off x="5395800" y="6550200"/>
            <a:ext cx="3748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600">
                <a:latin typeface="Nanum Gothic"/>
                <a:ea typeface="Nanum Gothic"/>
                <a:cs typeface="Nanum Gothic"/>
                <a:sym typeface="Nanum Gothic"/>
              </a:rPr>
              <a:t>연도별 공공기관 CCTV 설치 대수, </a:t>
            </a:r>
            <a:r>
              <a:rPr lang="ko-KR" sz="600">
                <a:latin typeface="Nanum Gothic"/>
                <a:ea typeface="Nanum Gothic"/>
                <a:cs typeface="Nanum Gothic"/>
                <a:sym typeface="Nanum Gothic"/>
              </a:rPr>
              <a:t>공공기관 CCTV 설치 및 운영, e-나라지표</a:t>
            </a:r>
            <a:endParaRPr sz="600">
              <a:latin typeface="Nanum Gothic"/>
              <a:ea typeface="Nanum Gothic"/>
              <a:cs typeface="Nanum Gothic"/>
              <a:sym typeface="Nanum Gothic"/>
            </a:endParaRPr>
          </a:p>
        </p:txBody>
      </p:sp>
      <p:pic>
        <p:nvPicPr>
          <p:cNvPr id="123" name="Google Shape;123;p18"/>
          <p:cNvPicPr preferRelativeResize="0"/>
          <p:nvPr/>
        </p:nvPicPr>
        <p:blipFill>
          <a:blip r:embed="rId3">
            <a:alphaModFix/>
          </a:blip>
          <a:stretch>
            <a:fillRect/>
          </a:stretch>
        </p:blipFill>
        <p:spPr>
          <a:xfrm>
            <a:off x="335820" y="2503650"/>
            <a:ext cx="3849474" cy="2651850"/>
          </a:xfrm>
          <a:prstGeom prst="rect">
            <a:avLst/>
          </a:prstGeom>
          <a:noFill/>
          <a:ln>
            <a:noFill/>
          </a:ln>
        </p:spPr>
      </p:pic>
      <p:sp>
        <p:nvSpPr>
          <p:cNvPr id="124" name="Google Shape;124;p18"/>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lnSpc>
                <a:spcPct val="80000"/>
              </a:lnSpc>
              <a:spcBef>
                <a:spcPts val="0"/>
              </a:spcBef>
              <a:spcAft>
                <a:spcPts val="0"/>
              </a:spcAft>
              <a:buNone/>
            </a:pPr>
            <a:r>
              <a:rPr lang="ko-KR" sz="3030"/>
              <a:t>01. 프로젝트 배경</a:t>
            </a:r>
            <a:endParaRPr sz="3030"/>
          </a:p>
        </p:txBody>
      </p:sp>
      <p:pic>
        <p:nvPicPr>
          <p:cNvPr id="125" name="Google Shape;125;p18"/>
          <p:cNvPicPr preferRelativeResize="0"/>
          <p:nvPr/>
        </p:nvPicPr>
        <p:blipFill rotWithShape="1">
          <a:blip r:embed="rId4">
            <a:alphaModFix/>
          </a:blip>
          <a:srcRect b="45834" l="0" r="0" t="0"/>
          <a:stretch/>
        </p:blipFill>
        <p:spPr>
          <a:xfrm>
            <a:off x="4410350" y="4070375"/>
            <a:ext cx="4595576" cy="792150"/>
          </a:xfrm>
          <a:prstGeom prst="rect">
            <a:avLst/>
          </a:prstGeom>
          <a:noFill/>
          <a:ln>
            <a:noFill/>
          </a:ln>
        </p:spPr>
      </p:pic>
      <p:pic>
        <p:nvPicPr>
          <p:cNvPr id="126" name="Google Shape;126;p18"/>
          <p:cNvPicPr preferRelativeResize="0"/>
          <p:nvPr/>
        </p:nvPicPr>
        <p:blipFill rotWithShape="1">
          <a:blip r:embed="rId5">
            <a:alphaModFix/>
          </a:blip>
          <a:srcRect b="38347" l="0" r="0" t="0"/>
          <a:stretch/>
        </p:blipFill>
        <p:spPr>
          <a:xfrm>
            <a:off x="4486550" y="2885200"/>
            <a:ext cx="4470049" cy="7921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3"/>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sp>
        <p:nvSpPr>
          <p:cNvPr id="690" name="Google Shape;690;p63"/>
          <p:cNvSpPr txBox="1"/>
          <p:nvPr>
            <p:ph idx="1" type="body"/>
          </p:nvPr>
        </p:nvSpPr>
        <p:spPr>
          <a:xfrm>
            <a:off x="142800" y="821875"/>
            <a:ext cx="8858400" cy="6036000"/>
          </a:xfrm>
          <a:prstGeom prst="rect">
            <a:avLst/>
          </a:prstGeom>
        </p:spPr>
        <p:txBody>
          <a:bodyPr anchorCtr="0" anchor="ctr" bIns="45700" lIns="91425" spcFirstLastPara="1" rIns="91425" wrap="square" tIns="45700">
            <a:normAutofit/>
          </a:bodyPr>
          <a:lstStyle/>
          <a:p>
            <a:pPr indent="0" lvl="0" marL="0" rtl="0" algn="ctr">
              <a:lnSpc>
                <a:spcPct val="100000"/>
              </a:lnSpc>
              <a:spcBef>
                <a:spcPts val="0"/>
              </a:spcBef>
              <a:spcAft>
                <a:spcPts val="0"/>
              </a:spcAft>
              <a:buNone/>
            </a:pPr>
            <a:r>
              <a:rPr b="1" lang="ko-KR" sz="2000"/>
              <a:t>3. 딥러닝 모델 개발</a:t>
            </a:r>
            <a:endParaRPr b="1" sz="2000"/>
          </a:p>
          <a:p>
            <a:pPr indent="0" lvl="0" marL="0" rtl="0" algn="ctr">
              <a:lnSpc>
                <a:spcPct val="100000"/>
              </a:lnSpc>
              <a:spcBef>
                <a:spcPts val="0"/>
              </a:spcBef>
              <a:spcAft>
                <a:spcPts val="0"/>
              </a:spcAft>
              <a:buNone/>
            </a:pPr>
            <a:r>
              <a:t/>
            </a:r>
            <a:endParaRPr b="1" sz="2000"/>
          </a:p>
          <a:p>
            <a:pPr indent="0" lvl="0" marL="0" rtl="0" algn="ctr">
              <a:lnSpc>
                <a:spcPct val="100000"/>
              </a:lnSpc>
              <a:spcBef>
                <a:spcPts val="0"/>
              </a:spcBef>
              <a:spcAft>
                <a:spcPts val="0"/>
              </a:spcAft>
              <a:buNone/>
            </a:pPr>
            <a:r>
              <a:rPr b="1" lang="ko-KR" sz="2000">
                <a:solidFill>
                  <a:schemeClr val="hlink"/>
                </a:solidFill>
              </a:rPr>
              <a:t>3) </a:t>
            </a:r>
            <a:r>
              <a:rPr b="1" lang="ko-KR" sz="2000">
                <a:solidFill>
                  <a:schemeClr val="hlink"/>
                </a:solidFill>
              </a:rPr>
              <a:t>Slow Fast Networks</a:t>
            </a:r>
            <a:endParaRPr b="1"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64"/>
          <p:cNvPicPr preferRelativeResize="0"/>
          <p:nvPr/>
        </p:nvPicPr>
        <p:blipFill>
          <a:blip r:embed="rId3">
            <a:alphaModFix/>
          </a:blip>
          <a:stretch>
            <a:fillRect/>
          </a:stretch>
        </p:blipFill>
        <p:spPr>
          <a:xfrm>
            <a:off x="716875" y="2370159"/>
            <a:ext cx="7710249" cy="4118465"/>
          </a:xfrm>
          <a:prstGeom prst="rect">
            <a:avLst/>
          </a:prstGeom>
          <a:noFill/>
          <a:ln>
            <a:noFill/>
          </a:ln>
        </p:spPr>
      </p:pic>
      <p:sp>
        <p:nvSpPr>
          <p:cNvPr id="696" name="Google Shape;696;p64"/>
          <p:cNvSpPr txBox="1"/>
          <p:nvPr>
            <p:ph idx="1" type="body"/>
          </p:nvPr>
        </p:nvSpPr>
        <p:spPr>
          <a:xfrm>
            <a:off x="104550" y="821875"/>
            <a:ext cx="8858400" cy="45261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3. 딥러닝 모델개발</a:t>
            </a:r>
            <a:r>
              <a:rPr b="1" lang="ko-KR" sz="2000">
                <a:solidFill>
                  <a:schemeClr val="hlink"/>
                </a:solidFill>
              </a:rPr>
              <a:t> - Slow Fast Networks</a:t>
            </a:r>
            <a:endParaRPr b="1" sz="2000">
              <a:solidFill>
                <a:schemeClr val="hlink"/>
              </a:solidFill>
            </a:endParaRPr>
          </a:p>
          <a:p>
            <a:pPr indent="0" lvl="0" marL="0" rtl="0" algn="just">
              <a:lnSpc>
                <a:spcPct val="100000"/>
              </a:lnSpc>
              <a:spcBef>
                <a:spcPts val="0"/>
              </a:spcBef>
              <a:spcAft>
                <a:spcPts val="0"/>
              </a:spcAft>
              <a:buNone/>
            </a:pPr>
            <a:r>
              <a:t/>
            </a:r>
            <a:endParaRPr b="1" sz="1500"/>
          </a:p>
          <a:p>
            <a:pPr indent="-323850" lvl="0" marL="457200" rtl="0" algn="just">
              <a:lnSpc>
                <a:spcPct val="100000"/>
              </a:lnSpc>
              <a:spcBef>
                <a:spcPts val="0"/>
              </a:spcBef>
              <a:spcAft>
                <a:spcPts val="0"/>
              </a:spcAft>
              <a:buSzPts val="1500"/>
              <a:buChar char="-"/>
            </a:pPr>
            <a:r>
              <a:rPr b="1" lang="ko-KR" sz="1500"/>
              <a:t>CVPR2019 워크숍에서 열린 AVA challenge Action분야에서 1등.</a:t>
            </a:r>
            <a:endParaRPr b="1" sz="1500"/>
          </a:p>
          <a:p>
            <a:pPr indent="-323850" lvl="0" marL="457200" rtl="0" algn="just">
              <a:lnSpc>
                <a:spcPct val="100000"/>
              </a:lnSpc>
              <a:spcBef>
                <a:spcPts val="0"/>
              </a:spcBef>
              <a:spcAft>
                <a:spcPts val="0"/>
              </a:spcAft>
              <a:buSzPts val="1500"/>
              <a:buChar char="-"/>
            </a:pPr>
            <a:r>
              <a:rPr b="1" lang="ko-KR" sz="1500"/>
              <a:t>Spatial Structures 와 Temporal Events를 분리해서 해석.</a:t>
            </a:r>
            <a:endParaRPr b="1" sz="1500"/>
          </a:p>
          <a:p>
            <a:pPr indent="0" lvl="0" marL="45720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2000">
              <a:solidFill>
                <a:schemeClr val="hlink"/>
              </a:solidFill>
            </a:endParaRPr>
          </a:p>
        </p:txBody>
      </p:sp>
      <p:sp>
        <p:nvSpPr>
          <p:cNvPr id="697" name="Google Shape;697;p64"/>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5"/>
          <p:cNvSpPr txBox="1"/>
          <p:nvPr>
            <p:ph idx="1" type="body"/>
          </p:nvPr>
        </p:nvSpPr>
        <p:spPr>
          <a:xfrm>
            <a:off x="104550" y="821875"/>
            <a:ext cx="8858400" cy="59976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3. 딥러닝 모델개발</a:t>
            </a:r>
            <a:r>
              <a:rPr b="1" lang="ko-KR" sz="2000">
                <a:solidFill>
                  <a:schemeClr val="hlink"/>
                </a:solidFill>
              </a:rPr>
              <a:t> - Slow Fast Networks</a:t>
            </a:r>
            <a:endParaRPr b="1" sz="2000">
              <a:solidFill>
                <a:schemeClr val="hlink"/>
              </a:solidFill>
            </a:endParaRPr>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rPr b="1" lang="ko-KR" sz="1500"/>
              <a:t>Hyperparameter Tuning - optimizer 선택 : Adam vs Sgd</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rPr b="1" lang="ko-KR" sz="1500"/>
              <a:t> Test결과의 loss,accuracy 및 Validation loss를 비교하였을때 Sgd가 더 적합한 Optimizer이다.</a:t>
            </a:r>
            <a:endParaRPr b="1" sz="1500"/>
          </a:p>
        </p:txBody>
      </p:sp>
      <p:sp>
        <p:nvSpPr>
          <p:cNvPr id="703" name="Google Shape;703;p65"/>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graphicFrame>
        <p:nvGraphicFramePr>
          <p:cNvPr id="704" name="Google Shape;704;p65"/>
          <p:cNvGraphicFramePr/>
          <p:nvPr/>
        </p:nvGraphicFramePr>
        <p:xfrm>
          <a:off x="4793350" y="2060213"/>
          <a:ext cx="3000000" cy="3000000"/>
        </p:xfrm>
        <a:graphic>
          <a:graphicData uri="http://schemas.openxmlformats.org/drawingml/2006/table">
            <a:tbl>
              <a:tblPr>
                <a:noFill/>
                <a:tableStyleId>{72F3987B-600C-41DB-9A22-5B34286B14CA}</a:tableStyleId>
              </a:tblPr>
              <a:tblGrid>
                <a:gridCol w="2084800"/>
                <a:gridCol w="2084800"/>
              </a:tblGrid>
              <a:tr h="396200">
                <a:tc>
                  <a:txBody>
                    <a:bodyPr/>
                    <a:lstStyle/>
                    <a:p>
                      <a:pPr indent="0" lvl="0" marL="0" rtl="0" algn="ctr">
                        <a:spcBef>
                          <a:spcPts val="0"/>
                        </a:spcBef>
                        <a:spcAft>
                          <a:spcPts val="0"/>
                        </a:spcAft>
                        <a:buNone/>
                      </a:pPr>
                      <a:r>
                        <a:rPr b="1" lang="ko-KR">
                          <a:latin typeface="Nanum Gothic"/>
                          <a:ea typeface="Nanum Gothic"/>
                          <a:cs typeface="Nanum Gothic"/>
                          <a:sym typeface="Nanum Gothic"/>
                        </a:rPr>
                        <a:t>모델</a:t>
                      </a:r>
                      <a:endParaRPr b="1">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a:latin typeface="Nanum Gothic"/>
                          <a:ea typeface="Nanum Gothic"/>
                          <a:cs typeface="Nanum Gothic"/>
                          <a:sym typeface="Nanum Gothic"/>
                        </a:rPr>
                        <a:t>Test set 결과</a:t>
                      </a:r>
                      <a:endParaRPr b="1">
                        <a:latin typeface="Nanum Gothic"/>
                        <a:ea typeface="Nanum Gothic"/>
                        <a:cs typeface="Nanum Gothic"/>
                        <a:sym typeface="Nanum Gothic"/>
                      </a:endParaRPr>
                    </a:p>
                  </a:txBody>
                  <a:tcPr marT="91425" marB="91425" marR="91425" marL="91425">
                    <a:solidFill>
                      <a:srgbClr val="CFE2F3"/>
                    </a:solidFill>
                  </a:tcPr>
                </a:tc>
              </a:tr>
              <a:tr h="644300">
                <a:tc>
                  <a:txBody>
                    <a:bodyPr/>
                    <a:lstStyle/>
                    <a:p>
                      <a:pPr indent="0" lvl="0" marL="0" rtl="0" algn="l">
                        <a:spcBef>
                          <a:spcPts val="0"/>
                        </a:spcBef>
                        <a:spcAft>
                          <a:spcPts val="0"/>
                        </a:spcAft>
                        <a:buNone/>
                      </a:pPr>
                      <a:r>
                        <a:rPr b="1" lang="ko-KR">
                          <a:latin typeface="Nanum Gothic"/>
                          <a:ea typeface="Nanum Gothic"/>
                          <a:cs typeface="Nanum Gothic"/>
                          <a:sym typeface="Nanum Gothic"/>
                        </a:rPr>
                        <a:t>Optimizer : SGD</a:t>
                      </a:r>
                      <a:endParaRPr b="1">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b="1" lang="ko-KR">
                          <a:latin typeface="Nanum Gothic"/>
                          <a:ea typeface="Nanum Gothic"/>
                          <a:cs typeface="Nanum Gothic"/>
                          <a:sym typeface="Nanum Gothic"/>
                        </a:rPr>
                        <a:t>Loss         :  1.43994</a:t>
                      </a:r>
                      <a:endParaRPr b="1">
                        <a:latin typeface="Nanum Gothic"/>
                        <a:ea typeface="Nanum Gothic"/>
                        <a:cs typeface="Nanum Gothic"/>
                        <a:sym typeface="Nanum Gothic"/>
                      </a:endParaRPr>
                    </a:p>
                    <a:p>
                      <a:pPr indent="0" lvl="0" marL="0" rtl="0" algn="l">
                        <a:spcBef>
                          <a:spcPts val="0"/>
                        </a:spcBef>
                        <a:spcAft>
                          <a:spcPts val="0"/>
                        </a:spcAft>
                        <a:buNone/>
                      </a:pPr>
                      <a:r>
                        <a:rPr b="1" lang="ko-KR">
                          <a:latin typeface="Nanum Gothic"/>
                          <a:ea typeface="Nanum Gothic"/>
                          <a:cs typeface="Nanum Gothic"/>
                          <a:sym typeface="Nanum Gothic"/>
                        </a:rPr>
                        <a:t>Accuracy :  0.42599</a:t>
                      </a:r>
                      <a:endParaRPr b="1">
                        <a:latin typeface="Nanum Gothic"/>
                        <a:ea typeface="Nanum Gothic"/>
                        <a:cs typeface="Nanum Gothic"/>
                        <a:sym typeface="Nanum Gothic"/>
                      </a:endParaRPr>
                    </a:p>
                  </a:txBody>
                  <a:tcPr marT="91425" marB="91425" marR="91425" marL="91425"/>
                </a:tc>
              </a:tr>
              <a:tr h="650825">
                <a:tc>
                  <a:txBody>
                    <a:bodyPr/>
                    <a:lstStyle/>
                    <a:p>
                      <a:pPr indent="0" lvl="0" marL="0" rtl="0" algn="ctr">
                        <a:spcBef>
                          <a:spcPts val="0"/>
                        </a:spcBef>
                        <a:spcAft>
                          <a:spcPts val="0"/>
                        </a:spcAft>
                        <a:buNone/>
                      </a:pPr>
                      <a:r>
                        <a:rPr b="1" lang="ko-KR">
                          <a:latin typeface="Nanum Gothic"/>
                          <a:ea typeface="Nanum Gothic"/>
                          <a:cs typeface="Nanum Gothic"/>
                          <a:sym typeface="Nanum Gothic"/>
                        </a:rPr>
                        <a:t>Training &amp; Validation Accuracy</a:t>
                      </a:r>
                      <a:endParaRPr b="1">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Clr>
                          <a:schemeClr val="dk1"/>
                        </a:buClr>
                        <a:buSzPts val="1100"/>
                        <a:buFont typeface="Arial"/>
                        <a:buNone/>
                      </a:pPr>
                      <a:r>
                        <a:rPr b="1" lang="ko-KR">
                          <a:solidFill>
                            <a:schemeClr val="dk1"/>
                          </a:solidFill>
                          <a:latin typeface="Nanum Gothic"/>
                          <a:ea typeface="Nanum Gothic"/>
                          <a:cs typeface="Nanum Gothic"/>
                          <a:sym typeface="Nanum Gothic"/>
                        </a:rPr>
                        <a:t>Training &amp; Validation Loss</a:t>
                      </a:r>
                      <a:endParaRPr b="1">
                        <a:latin typeface="Nanum Gothic"/>
                        <a:ea typeface="Nanum Gothic"/>
                        <a:cs typeface="Nanum Gothic"/>
                        <a:sym typeface="Nanum Gothic"/>
                      </a:endParaRPr>
                    </a:p>
                  </a:txBody>
                  <a:tcPr marT="91425" marB="91425" marR="91425" marL="91425">
                    <a:solidFill>
                      <a:srgbClr val="CFE2F3"/>
                    </a:solidFill>
                  </a:tcPr>
                </a:tc>
              </a:tr>
              <a:tr h="1842500">
                <a:tc>
                  <a:txBody>
                    <a:bodyPr/>
                    <a:lstStyle/>
                    <a:p>
                      <a:pPr indent="0" lvl="0" marL="0" rtl="0" algn="l">
                        <a:spcBef>
                          <a:spcPts val="0"/>
                        </a:spcBef>
                        <a:spcAft>
                          <a:spcPts val="0"/>
                        </a:spcAft>
                        <a:buNone/>
                      </a:pPr>
                      <a:r>
                        <a:t/>
                      </a:r>
                      <a:endParaRPr>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t/>
                      </a:r>
                      <a:endParaRPr>
                        <a:latin typeface="Nanum Gothic"/>
                        <a:ea typeface="Nanum Gothic"/>
                        <a:cs typeface="Nanum Gothic"/>
                        <a:sym typeface="Nanum Gothic"/>
                      </a:endParaRPr>
                    </a:p>
                  </a:txBody>
                  <a:tcPr marT="91425" marB="91425" marR="91425" marL="91425"/>
                </a:tc>
              </a:tr>
            </a:tbl>
          </a:graphicData>
        </a:graphic>
      </p:graphicFrame>
      <p:pic>
        <p:nvPicPr>
          <p:cNvPr id="705" name="Google Shape;705;p65"/>
          <p:cNvPicPr preferRelativeResize="0"/>
          <p:nvPr/>
        </p:nvPicPr>
        <p:blipFill>
          <a:blip r:embed="rId3">
            <a:alphaModFix/>
          </a:blip>
          <a:stretch>
            <a:fillRect/>
          </a:stretch>
        </p:blipFill>
        <p:spPr>
          <a:xfrm>
            <a:off x="6878150" y="3751550"/>
            <a:ext cx="2084800" cy="1842500"/>
          </a:xfrm>
          <a:prstGeom prst="rect">
            <a:avLst/>
          </a:prstGeom>
          <a:noFill/>
          <a:ln>
            <a:noFill/>
          </a:ln>
        </p:spPr>
      </p:pic>
      <p:graphicFrame>
        <p:nvGraphicFramePr>
          <p:cNvPr id="706" name="Google Shape;706;p65"/>
          <p:cNvGraphicFramePr/>
          <p:nvPr/>
        </p:nvGraphicFramePr>
        <p:xfrm>
          <a:off x="104550" y="2060248"/>
          <a:ext cx="3000000" cy="3000000"/>
        </p:xfrm>
        <a:graphic>
          <a:graphicData uri="http://schemas.openxmlformats.org/drawingml/2006/table">
            <a:tbl>
              <a:tblPr>
                <a:noFill/>
                <a:tableStyleId>{72F3987B-600C-41DB-9A22-5B34286B14CA}</a:tableStyleId>
              </a:tblPr>
              <a:tblGrid>
                <a:gridCol w="2084800"/>
                <a:gridCol w="2084800"/>
              </a:tblGrid>
              <a:tr h="405325">
                <a:tc>
                  <a:txBody>
                    <a:bodyPr/>
                    <a:lstStyle/>
                    <a:p>
                      <a:pPr indent="0" lvl="0" marL="0" rtl="0" algn="ctr">
                        <a:spcBef>
                          <a:spcPts val="0"/>
                        </a:spcBef>
                        <a:spcAft>
                          <a:spcPts val="0"/>
                        </a:spcAft>
                        <a:buNone/>
                      </a:pPr>
                      <a:r>
                        <a:rPr b="1" lang="ko-KR">
                          <a:latin typeface="Nanum Gothic"/>
                          <a:ea typeface="Nanum Gothic"/>
                          <a:cs typeface="Nanum Gothic"/>
                          <a:sym typeface="Nanum Gothic"/>
                        </a:rPr>
                        <a:t>모델</a:t>
                      </a:r>
                      <a:endParaRPr b="1">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a:latin typeface="Nanum Gothic"/>
                          <a:ea typeface="Nanum Gothic"/>
                          <a:cs typeface="Nanum Gothic"/>
                          <a:sym typeface="Nanum Gothic"/>
                        </a:rPr>
                        <a:t>Test set 결과</a:t>
                      </a:r>
                      <a:endParaRPr b="1">
                        <a:latin typeface="Nanum Gothic"/>
                        <a:ea typeface="Nanum Gothic"/>
                        <a:cs typeface="Nanum Gothic"/>
                        <a:sym typeface="Nanum Gothic"/>
                      </a:endParaRPr>
                    </a:p>
                  </a:txBody>
                  <a:tcPr marT="91425" marB="91425" marR="91425" marL="91425">
                    <a:solidFill>
                      <a:srgbClr val="CFE2F3"/>
                    </a:solidFill>
                  </a:tcPr>
                </a:tc>
              </a:tr>
              <a:tr h="659100">
                <a:tc>
                  <a:txBody>
                    <a:bodyPr/>
                    <a:lstStyle/>
                    <a:p>
                      <a:pPr indent="0" lvl="0" marL="0" rtl="0" algn="l">
                        <a:spcBef>
                          <a:spcPts val="0"/>
                        </a:spcBef>
                        <a:spcAft>
                          <a:spcPts val="0"/>
                        </a:spcAft>
                        <a:buNone/>
                      </a:pPr>
                      <a:r>
                        <a:rPr b="1" lang="ko-KR">
                          <a:latin typeface="Nanum Gothic"/>
                          <a:ea typeface="Nanum Gothic"/>
                          <a:cs typeface="Nanum Gothic"/>
                          <a:sym typeface="Nanum Gothic"/>
                        </a:rPr>
                        <a:t>Optimizer : Adam</a:t>
                      </a:r>
                      <a:endParaRPr b="1">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b="1" lang="ko-KR">
                          <a:latin typeface="Nanum Gothic"/>
                          <a:ea typeface="Nanum Gothic"/>
                          <a:cs typeface="Nanum Gothic"/>
                          <a:sym typeface="Nanum Gothic"/>
                        </a:rPr>
                        <a:t>Loss         :  8.55714</a:t>
                      </a:r>
                      <a:endParaRPr b="1">
                        <a:latin typeface="Nanum Gothic"/>
                        <a:ea typeface="Nanum Gothic"/>
                        <a:cs typeface="Nanum Gothic"/>
                        <a:sym typeface="Nanum Gothic"/>
                      </a:endParaRPr>
                    </a:p>
                    <a:p>
                      <a:pPr indent="0" lvl="0" marL="0" rtl="0" algn="l">
                        <a:spcBef>
                          <a:spcPts val="0"/>
                        </a:spcBef>
                        <a:spcAft>
                          <a:spcPts val="0"/>
                        </a:spcAft>
                        <a:buNone/>
                      </a:pPr>
                      <a:r>
                        <a:rPr b="1" lang="ko-KR">
                          <a:latin typeface="Nanum Gothic"/>
                          <a:ea typeface="Nanum Gothic"/>
                          <a:cs typeface="Nanum Gothic"/>
                          <a:sym typeface="Nanum Gothic"/>
                        </a:rPr>
                        <a:t>Accuracy :  0.28200</a:t>
                      </a:r>
                      <a:endParaRPr b="1">
                        <a:latin typeface="Nanum Gothic"/>
                        <a:ea typeface="Nanum Gothic"/>
                        <a:cs typeface="Nanum Gothic"/>
                        <a:sym typeface="Nanum Gothic"/>
                      </a:endParaRPr>
                    </a:p>
                  </a:txBody>
                  <a:tcPr marT="91425" marB="91425" marR="91425" marL="91425"/>
                </a:tc>
              </a:tr>
              <a:tr h="665775">
                <a:tc>
                  <a:txBody>
                    <a:bodyPr/>
                    <a:lstStyle/>
                    <a:p>
                      <a:pPr indent="0" lvl="0" marL="0" rtl="0" algn="ctr">
                        <a:spcBef>
                          <a:spcPts val="0"/>
                        </a:spcBef>
                        <a:spcAft>
                          <a:spcPts val="0"/>
                        </a:spcAft>
                        <a:buNone/>
                      </a:pPr>
                      <a:r>
                        <a:rPr b="1" lang="ko-KR">
                          <a:latin typeface="Nanum Gothic"/>
                          <a:ea typeface="Nanum Gothic"/>
                          <a:cs typeface="Nanum Gothic"/>
                          <a:sym typeface="Nanum Gothic"/>
                        </a:rPr>
                        <a:t>Training &amp; Validation Accuracy</a:t>
                      </a:r>
                      <a:endParaRPr b="1">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Training &amp; Validation Loss</a:t>
                      </a:r>
                      <a:endParaRPr b="1">
                        <a:latin typeface="Nanum Gothic"/>
                        <a:ea typeface="Nanum Gothic"/>
                        <a:cs typeface="Nanum Gothic"/>
                        <a:sym typeface="Nanum Gothic"/>
                      </a:endParaRPr>
                    </a:p>
                  </a:txBody>
                  <a:tcPr marT="91425" marB="91425" marR="91425" marL="91425">
                    <a:solidFill>
                      <a:srgbClr val="CFE2F3"/>
                    </a:solidFill>
                  </a:tcPr>
                </a:tc>
              </a:tr>
              <a:tr h="1884850">
                <a:tc>
                  <a:txBody>
                    <a:bodyPr/>
                    <a:lstStyle/>
                    <a:p>
                      <a:pPr indent="0" lvl="0" marL="0" rtl="0" algn="l">
                        <a:spcBef>
                          <a:spcPts val="0"/>
                        </a:spcBef>
                        <a:spcAft>
                          <a:spcPts val="0"/>
                        </a:spcAft>
                        <a:buNone/>
                      </a:pPr>
                      <a:r>
                        <a:t/>
                      </a:r>
                      <a:endParaRPr>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t/>
                      </a:r>
                      <a:endParaRPr>
                        <a:latin typeface="Nanum Gothic"/>
                        <a:ea typeface="Nanum Gothic"/>
                        <a:cs typeface="Nanum Gothic"/>
                        <a:sym typeface="Nanum Gothic"/>
                      </a:endParaRPr>
                    </a:p>
                  </a:txBody>
                  <a:tcPr marT="91425" marB="91425" marR="91425" marL="91425"/>
                </a:tc>
              </a:tr>
            </a:tbl>
          </a:graphicData>
        </a:graphic>
      </p:graphicFrame>
      <p:pic>
        <p:nvPicPr>
          <p:cNvPr id="707" name="Google Shape;707;p65"/>
          <p:cNvPicPr preferRelativeResize="0"/>
          <p:nvPr/>
        </p:nvPicPr>
        <p:blipFill>
          <a:blip r:embed="rId4">
            <a:alphaModFix/>
          </a:blip>
          <a:stretch>
            <a:fillRect/>
          </a:stretch>
        </p:blipFill>
        <p:spPr>
          <a:xfrm>
            <a:off x="4793350" y="3730375"/>
            <a:ext cx="2084800" cy="1884850"/>
          </a:xfrm>
          <a:prstGeom prst="rect">
            <a:avLst/>
          </a:prstGeom>
          <a:noFill/>
          <a:ln>
            <a:noFill/>
          </a:ln>
        </p:spPr>
      </p:pic>
      <p:pic>
        <p:nvPicPr>
          <p:cNvPr id="708" name="Google Shape;708;p65"/>
          <p:cNvPicPr preferRelativeResize="0"/>
          <p:nvPr/>
        </p:nvPicPr>
        <p:blipFill>
          <a:blip r:embed="rId5">
            <a:alphaModFix/>
          </a:blip>
          <a:stretch>
            <a:fillRect/>
          </a:stretch>
        </p:blipFill>
        <p:spPr>
          <a:xfrm>
            <a:off x="104550" y="3751550"/>
            <a:ext cx="2084800" cy="1842500"/>
          </a:xfrm>
          <a:prstGeom prst="rect">
            <a:avLst/>
          </a:prstGeom>
          <a:noFill/>
          <a:ln>
            <a:noFill/>
          </a:ln>
        </p:spPr>
      </p:pic>
      <p:pic>
        <p:nvPicPr>
          <p:cNvPr id="709" name="Google Shape;709;p65"/>
          <p:cNvPicPr preferRelativeResize="0"/>
          <p:nvPr/>
        </p:nvPicPr>
        <p:blipFill>
          <a:blip r:embed="rId6">
            <a:alphaModFix/>
          </a:blip>
          <a:stretch>
            <a:fillRect/>
          </a:stretch>
        </p:blipFill>
        <p:spPr>
          <a:xfrm>
            <a:off x="2189350" y="3751550"/>
            <a:ext cx="2084800" cy="19237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66"/>
          <p:cNvSpPr txBox="1"/>
          <p:nvPr>
            <p:ph idx="1" type="body"/>
          </p:nvPr>
        </p:nvSpPr>
        <p:spPr>
          <a:xfrm>
            <a:off x="104550" y="821875"/>
            <a:ext cx="8858400" cy="59976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3. 딥러닝 모델개발</a:t>
            </a:r>
            <a:r>
              <a:rPr b="1" lang="ko-KR" sz="2000">
                <a:solidFill>
                  <a:schemeClr val="hlink"/>
                </a:solidFill>
              </a:rPr>
              <a:t> - Slow Fast Networks</a:t>
            </a:r>
            <a:endParaRPr b="1" sz="2000">
              <a:solidFill>
                <a:schemeClr val="hlink"/>
              </a:solidFill>
            </a:endParaRPr>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rPr b="1" lang="ko-KR" sz="1500"/>
              <a:t>Hyperparameter Tuning - 백본 네트워크 선택 : Resnet50, Resnet101, Resnet152</a:t>
            </a:r>
            <a:endParaRPr b="1" sz="1500"/>
          </a:p>
          <a:p>
            <a:pPr indent="0" lvl="0" marL="0" rtl="0" algn="just">
              <a:lnSpc>
                <a:spcPct val="100000"/>
              </a:lnSpc>
              <a:spcBef>
                <a:spcPts val="0"/>
              </a:spcBef>
              <a:spcAft>
                <a:spcPts val="0"/>
              </a:spcAft>
              <a:buNone/>
            </a:pPr>
            <a:r>
              <a:t/>
            </a:r>
            <a:endParaRPr b="1" sz="2000"/>
          </a:p>
        </p:txBody>
      </p:sp>
      <p:sp>
        <p:nvSpPr>
          <p:cNvPr id="715" name="Google Shape;715;p66"/>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graphicFrame>
        <p:nvGraphicFramePr>
          <p:cNvPr id="716" name="Google Shape;716;p66"/>
          <p:cNvGraphicFramePr/>
          <p:nvPr/>
        </p:nvGraphicFramePr>
        <p:xfrm>
          <a:off x="4632350" y="2309238"/>
          <a:ext cx="3000000" cy="3000000"/>
        </p:xfrm>
        <a:graphic>
          <a:graphicData uri="http://schemas.openxmlformats.org/drawingml/2006/table">
            <a:tbl>
              <a:tblPr>
                <a:noFill/>
                <a:tableStyleId>{72F3987B-600C-41DB-9A22-5B34286B14CA}</a:tableStyleId>
              </a:tblPr>
              <a:tblGrid>
                <a:gridCol w="2084800"/>
                <a:gridCol w="2084800"/>
              </a:tblGrid>
              <a:tr h="396200">
                <a:tc>
                  <a:txBody>
                    <a:bodyPr/>
                    <a:lstStyle/>
                    <a:p>
                      <a:pPr indent="0" lvl="0" marL="0" rtl="0" algn="ctr">
                        <a:spcBef>
                          <a:spcPts val="0"/>
                        </a:spcBef>
                        <a:spcAft>
                          <a:spcPts val="0"/>
                        </a:spcAft>
                        <a:buNone/>
                      </a:pPr>
                      <a:r>
                        <a:rPr b="1" lang="ko-KR">
                          <a:latin typeface="Nanum Gothic"/>
                          <a:ea typeface="Nanum Gothic"/>
                          <a:cs typeface="Nanum Gothic"/>
                          <a:sym typeface="Nanum Gothic"/>
                        </a:rPr>
                        <a:t>모델</a:t>
                      </a:r>
                      <a:endParaRPr b="1">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a:latin typeface="Nanum Gothic"/>
                          <a:ea typeface="Nanum Gothic"/>
                          <a:cs typeface="Nanum Gothic"/>
                          <a:sym typeface="Nanum Gothic"/>
                        </a:rPr>
                        <a:t>Test set 결과</a:t>
                      </a:r>
                      <a:endParaRPr b="1">
                        <a:latin typeface="Nanum Gothic"/>
                        <a:ea typeface="Nanum Gothic"/>
                        <a:cs typeface="Nanum Gothic"/>
                        <a:sym typeface="Nanum Gothic"/>
                      </a:endParaRPr>
                    </a:p>
                  </a:txBody>
                  <a:tcPr marT="91425" marB="91425" marR="91425" marL="91425">
                    <a:solidFill>
                      <a:srgbClr val="CFE2F3"/>
                    </a:solidFill>
                  </a:tcPr>
                </a:tc>
              </a:tr>
              <a:tr h="644300">
                <a:tc>
                  <a:txBody>
                    <a:bodyPr/>
                    <a:lstStyle/>
                    <a:p>
                      <a:pPr indent="0" lvl="0" marL="0" rtl="0" algn="l">
                        <a:spcBef>
                          <a:spcPts val="0"/>
                        </a:spcBef>
                        <a:spcAft>
                          <a:spcPts val="0"/>
                        </a:spcAft>
                        <a:buClr>
                          <a:schemeClr val="dk1"/>
                        </a:buClr>
                        <a:buSzPts val="1100"/>
                        <a:buFont typeface="Arial"/>
                        <a:buNone/>
                      </a:pPr>
                      <a:r>
                        <a:rPr b="1" lang="ko-KR">
                          <a:solidFill>
                            <a:schemeClr val="dk1"/>
                          </a:solidFill>
                          <a:latin typeface="Nanum Gothic"/>
                          <a:ea typeface="Nanum Gothic"/>
                          <a:cs typeface="Nanum Gothic"/>
                          <a:sym typeface="Nanum Gothic"/>
                        </a:rPr>
                        <a:t>백본(Backbone):</a:t>
                      </a:r>
                      <a:endParaRPr b="1">
                        <a:solidFill>
                          <a:schemeClr val="dk1"/>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b="1" lang="ko-KR">
                          <a:solidFill>
                            <a:schemeClr val="dk1"/>
                          </a:solidFill>
                          <a:latin typeface="Nanum Gothic"/>
                          <a:ea typeface="Nanum Gothic"/>
                          <a:cs typeface="Nanum Gothic"/>
                          <a:sym typeface="Nanum Gothic"/>
                        </a:rPr>
                        <a:t>Resnet101</a:t>
                      </a:r>
                      <a:endParaRPr b="1">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b="1" lang="ko-KR">
                          <a:latin typeface="Nanum Gothic"/>
                          <a:ea typeface="Nanum Gothic"/>
                          <a:cs typeface="Nanum Gothic"/>
                          <a:sym typeface="Nanum Gothic"/>
                        </a:rPr>
                        <a:t>Loss         :  1.55484</a:t>
                      </a:r>
                      <a:endParaRPr b="1">
                        <a:latin typeface="Nanum Gothic"/>
                        <a:ea typeface="Nanum Gothic"/>
                        <a:cs typeface="Nanum Gothic"/>
                        <a:sym typeface="Nanum Gothic"/>
                      </a:endParaRPr>
                    </a:p>
                    <a:p>
                      <a:pPr indent="0" lvl="0" marL="0" rtl="0" algn="l">
                        <a:spcBef>
                          <a:spcPts val="0"/>
                        </a:spcBef>
                        <a:spcAft>
                          <a:spcPts val="0"/>
                        </a:spcAft>
                        <a:buNone/>
                      </a:pPr>
                      <a:r>
                        <a:rPr b="1" lang="ko-KR">
                          <a:latin typeface="Nanum Gothic"/>
                          <a:ea typeface="Nanum Gothic"/>
                          <a:cs typeface="Nanum Gothic"/>
                          <a:sym typeface="Nanum Gothic"/>
                        </a:rPr>
                        <a:t>Accuracy :  0.23600</a:t>
                      </a:r>
                      <a:endParaRPr b="1">
                        <a:latin typeface="Nanum Gothic"/>
                        <a:ea typeface="Nanum Gothic"/>
                        <a:cs typeface="Nanum Gothic"/>
                        <a:sym typeface="Nanum Gothic"/>
                      </a:endParaRPr>
                    </a:p>
                  </a:txBody>
                  <a:tcPr marT="91425" marB="91425" marR="91425" marL="91425"/>
                </a:tc>
              </a:tr>
              <a:tr h="650825">
                <a:tc>
                  <a:txBody>
                    <a:bodyPr/>
                    <a:lstStyle/>
                    <a:p>
                      <a:pPr indent="0" lvl="0" marL="0" rtl="0" algn="ctr">
                        <a:spcBef>
                          <a:spcPts val="0"/>
                        </a:spcBef>
                        <a:spcAft>
                          <a:spcPts val="0"/>
                        </a:spcAft>
                        <a:buNone/>
                      </a:pPr>
                      <a:r>
                        <a:rPr b="1" lang="ko-KR">
                          <a:latin typeface="Nanum Gothic"/>
                          <a:ea typeface="Nanum Gothic"/>
                          <a:cs typeface="Nanum Gothic"/>
                          <a:sym typeface="Nanum Gothic"/>
                        </a:rPr>
                        <a:t>Training &amp; Validation Accuracy</a:t>
                      </a:r>
                      <a:endParaRPr b="1">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Training &amp; Validation Loss</a:t>
                      </a:r>
                      <a:endParaRPr b="1">
                        <a:latin typeface="Nanum Gothic"/>
                        <a:ea typeface="Nanum Gothic"/>
                        <a:cs typeface="Nanum Gothic"/>
                        <a:sym typeface="Nanum Gothic"/>
                      </a:endParaRPr>
                    </a:p>
                  </a:txBody>
                  <a:tcPr marT="91425" marB="91425" marR="91425" marL="91425">
                    <a:solidFill>
                      <a:srgbClr val="CFE2F3"/>
                    </a:solidFill>
                  </a:tcPr>
                </a:tc>
              </a:tr>
              <a:tr h="1842500">
                <a:tc>
                  <a:txBody>
                    <a:bodyPr/>
                    <a:lstStyle/>
                    <a:p>
                      <a:pPr indent="0" lvl="0" marL="0" rtl="0" algn="l">
                        <a:spcBef>
                          <a:spcPts val="0"/>
                        </a:spcBef>
                        <a:spcAft>
                          <a:spcPts val="0"/>
                        </a:spcAft>
                        <a:buNone/>
                      </a:pPr>
                      <a:r>
                        <a:t/>
                      </a:r>
                      <a:endParaRPr>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t/>
                      </a:r>
                      <a:endParaRPr>
                        <a:latin typeface="Nanum Gothic"/>
                        <a:ea typeface="Nanum Gothic"/>
                        <a:cs typeface="Nanum Gothic"/>
                        <a:sym typeface="Nanum Gothic"/>
                      </a:endParaRPr>
                    </a:p>
                  </a:txBody>
                  <a:tcPr marT="91425" marB="91425" marR="91425" marL="91425"/>
                </a:tc>
              </a:tr>
            </a:tbl>
          </a:graphicData>
        </a:graphic>
      </p:graphicFrame>
      <p:graphicFrame>
        <p:nvGraphicFramePr>
          <p:cNvPr id="717" name="Google Shape;717;p66"/>
          <p:cNvGraphicFramePr/>
          <p:nvPr/>
        </p:nvGraphicFramePr>
        <p:xfrm>
          <a:off x="104550" y="2309248"/>
          <a:ext cx="3000000" cy="3000000"/>
        </p:xfrm>
        <a:graphic>
          <a:graphicData uri="http://schemas.openxmlformats.org/drawingml/2006/table">
            <a:tbl>
              <a:tblPr>
                <a:noFill/>
                <a:tableStyleId>{72F3987B-600C-41DB-9A22-5B34286B14CA}</a:tableStyleId>
              </a:tblPr>
              <a:tblGrid>
                <a:gridCol w="2084800"/>
                <a:gridCol w="2084800"/>
              </a:tblGrid>
              <a:tr h="405325">
                <a:tc>
                  <a:txBody>
                    <a:bodyPr/>
                    <a:lstStyle/>
                    <a:p>
                      <a:pPr indent="0" lvl="0" marL="0" rtl="0" algn="ctr">
                        <a:spcBef>
                          <a:spcPts val="0"/>
                        </a:spcBef>
                        <a:spcAft>
                          <a:spcPts val="0"/>
                        </a:spcAft>
                        <a:buNone/>
                      </a:pPr>
                      <a:r>
                        <a:rPr b="1" lang="ko-KR">
                          <a:latin typeface="Nanum Gothic"/>
                          <a:ea typeface="Nanum Gothic"/>
                          <a:cs typeface="Nanum Gothic"/>
                          <a:sym typeface="Nanum Gothic"/>
                        </a:rPr>
                        <a:t>모델</a:t>
                      </a:r>
                      <a:endParaRPr b="1">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a:latin typeface="Nanum Gothic"/>
                          <a:ea typeface="Nanum Gothic"/>
                          <a:cs typeface="Nanum Gothic"/>
                          <a:sym typeface="Nanum Gothic"/>
                        </a:rPr>
                        <a:t>Test set 결과</a:t>
                      </a:r>
                      <a:endParaRPr b="1">
                        <a:latin typeface="Nanum Gothic"/>
                        <a:ea typeface="Nanum Gothic"/>
                        <a:cs typeface="Nanum Gothic"/>
                        <a:sym typeface="Nanum Gothic"/>
                      </a:endParaRPr>
                    </a:p>
                  </a:txBody>
                  <a:tcPr marT="91425" marB="91425" marR="91425" marL="91425">
                    <a:solidFill>
                      <a:srgbClr val="CFE2F3"/>
                    </a:solidFill>
                  </a:tcPr>
                </a:tc>
              </a:tr>
              <a:tr h="659100">
                <a:tc>
                  <a:txBody>
                    <a:bodyPr/>
                    <a:lstStyle/>
                    <a:p>
                      <a:pPr indent="0" lvl="0" marL="0" rtl="0" algn="l">
                        <a:spcBef>
                          <a:spcPts val="0"/>
                        </a:spcBef>
                        <a:spcAft>
                          <a:spcPts val="0"/>
                        </a:spcAft>
                        <a:buNone/>
                      </a:pPr>
                      <a:r>
                        <a:rPr b="1" lang="ko-KR">
                          <a:latin typeface="Nanum Gothic"/>
                          <a:ea typeface="Nanum Gothic"/>
                          <a:cs typeface="Nanum Gothic"/>
                          <a:sym typeface="Nanum Gothic"/>
                        </a:rPr>
                        <a:t>백본(Backbone):</a:t>
                      </a:r>
                      <a:endParaRPr b="1">
                        <a:latin typeface="Nanum Gothic"/>
                        <a:ea typeface="Nanum Gothic"/>
                        <a:cs typeface="Nanum Gothic"/>
                        <a:sym typeface="Nanum Gothic"/>
                      </a:endParaRPr>
                    </a:p>
                    <a:p>
                      <a:pPr indent="0" lvl="0" marL="0" rtl="0" algn="l">
                        <a:spcBef>
                          <a:spcPts val="0"/>
                        </a:spcBef>
                        <a:spcAft>
                          <a:spcPts val="0"/>
                        </a:spcAft>
                        <a:buNone/>
                      </a:pPr>
                      <a:r>
                        <a:rPr b="1" lang="ko-KR">
                          <a:latin typeface="Nanum Gothic"/>
                          <a:ea typeface="Nanum Gothic"/>
                          <a:cs typeface="Nanum Gothic"/>
                          <a:sym typeface="Nanum Gothic"/>
                        </a:rPr>
                        <a:t>Resnet50</a:t>
                      </a:r>
                      <a:endParaRPr b="1">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ko-KR">
                          <a:solidFill>
                            <a:schemeClr val="dk1"/>
                          </a:solidFill>
                          <a:latin typeface="Nanum Gothic"/>
                          <a:ea typeface="Nanum Gothic"/>
                          <a:cs typeface="Nanum Gothic"/>
                          <a:sym typeface="Nanum Gothic"/>
                        </a:rPr>
                        <a:t>Loss         :  1.43994</a:t>
                      </a:r>
                      <a:endParaRPr b="1">
                        <a:solidFill>
                          <a:schemeClr val="dk1"/>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b="1" lang="ko-KR">
                          <a:solidFill>
                            <a:schemeClr val="dk1"/>
                          </a:solidFill>
                          <a:latin typeface="Nanum Gothic"/>
                          <a:ea typeface="Nanum Gothic"/>
                          <a:cs typeface="Nanum Gothic"/>
                          <a:sym typeface="Nanum Gothic"/>
                        </a:rPr>
                        <a:t>Accuracy :  0.42599</a:t>
                      </a:r>
                      <a:endParaRPr b="1">
                        <a:latin typeface="Nanum Gothic"/>
                        <a:ea typeface="Nanum Gothic"/>
                        <a:cs typeface="Nanum Gothic"/>
                        <a:sym typeface="Nanum Gothic"/>
                      </a:endParaRPr>
                    </a:p>
                  </a:txBody>
                  <a:tcPr marT="91425" marB="91425" marR="91425" marL="91425"/>
                </a:tc>
              </a:tr>
              <a:tr h="665775">
                <a:tc>
                  <a:txBody>
                    <a:bodyPr/>
                    <a:lstStyle/>
                    <a:p>
                      <a:pPr indent="0" lvl="0" marL="0" rtl="0" algn="ctr">
                        <a:spcBef>
                          <a:spcPts val="0"/>
                        </a:spcBef>
                        <a:spcAft>
                          <a:spcPts val="0"/>
                        </a:spcAft>
                        <a:buNone/>
                      </a:pPr>
                      <a:r>
                        <a:rPr b="1" lang="ko-KR">
                          <a:latin typeface="Nanum Gothic"/>
                          <a:ea typeface="Nanum Gothic"/>
                          <a:cs typeface="Nanum Gothic"/>
                          <a:sym typeface="Nanum Gothic"/>
                        </a:rPr>
                        <a:t>Training &amp; Validation Accuracy</a:t>
                      </a:r>
                      <a:endParaRPr b="1">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Training &amp; Validation Loss</a:t>
                      </a:r>
                      <a:endParaRPr b="1">
                        <a:latin typeface="Nanum Gothic"/>
                        <a:ea typeface="Nanum Gothic"/>
                        <a:cs typeface="Nanum Gothic"/>
                        <a:sym typeface="Nanum Gothic"/>
                      </a:endParaRPr>
                    </a:p>
                  </a:txBody>
                  <a:tcPr marT="91425" marB="91425" marR="91425" marL="91425">
                    <a:solidFill>
                      <a:srgbClr val="CFE2F3"/>
                    </a:solidFill>
                  </a:tcPr>
                </a:tc>
              </a:tr>
              <a:tr h="1884850">
                <a:tc>
                  <a:txBody>
                    <a:bodyPr/>
                    <a:lstStyle/>
                    <a:p>
                      <a:pPr indent="0" lvl="0" marL="0" rtl="0" algn="l">
                        <a:spcBef>
                          <a:spcPts val="0"/>
                        </a:spcBef>
                        <a:spcAft>
                          <a:spcPts val="0"/>
                        </a:spcAft>
                        <a:buNone/>
                      </a:pPr>
                      <a:r>
                        <a:t/>
                      </a:r>
                      <a:endParaRPr>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t/>
                      </a:r>
                      <a:endParaRPr>
                        <a:latin typeface="Nanum Gothic"/>
                        <a:ea typeface="Nanum Gothic"/>
                        <a:cs typeface="Nanum Gothic"/>
                        <a:sym typeface="Nanum Gothic"/>
                      </a:endParaRPr>
                    </a:p>
                  </a:txBody>
                  <a:tcPr marT="91425" marB="91425" marR="91425" marL="91425"/>
                </a:tc>
              </a:tr>
            </a:tbl>
          </a:graphicData>
        </a:graphic>
      </p:graphicFrame>
      <p:pic>
        <p:nvPicPr>
          <p:cNvPr id="718" name="Google Shape;718;p66"/>
          <p:cNvPicPr preferRelativeResize="0"/>
          <p:nvPr/>
        </p:nvPicPr>
        <p:blipFill>
          <a:blip r:embed="rId3">
            <a:alphaModFix/>
          </a:blip>
          <a:stretch>
            <a:fillRect/>
          </a:stretch>
        </p:blipFill>
        <p:spPr>
          <a:xfrm>
            <a:off x="2189350" y="4039450"/>
            <a:ext cx="2084800" cy="1842500"/>
          </a:xfrm>
          <a:prstGeom prst="rect">
            <a:avLst/>
          </a:prstGeom>
          <a:noFill/>
          <a:ln>
            <a:noFill/>
          </a:ln>
        </p:spPr>
      </p:pic>
      <p:pic>
        <p:nvPicPr>
          <p:cNvPr id="719" name="Google Shape;719;p66"/>
          <p:cNvPicPr preferRelativeResize="0"/>
          <p:nvPr/>
        </p:nvPicPr>
        <p:blipFill>
          <a:blip r:embed="rId4">
            <a:alphaModFix/>
          </a:blip>
          <a:stretch>
            <a:fillRect/>
          </a:stretch>
        </p:blipFill>
        <p:spPr>
          <a:xfrm>
            <a:off x="4618225" y="4000575"/>
            <a:ext cx="2084800" cy="1842500"/>
          </a:xfrm>
          <a:prstGeom prst="rect">
            <a:avLst/>
          </a:prstGeom>
          <a:noFill/>
          <a:ln>
            <a:noFill/>
          </a:ln>
        </p:spPr>
      </p:pic>
      <p:pic>
        <p:nvPicPr>
          <p:cNvPr id="720" name="Google Shape;720;p66"/>
          <p:cNvPicPr preferRelativeResize="0"/>
          <p:nvPr/>
        </p:nvPicPr>
        <p:blipFill>
          <a:blip r:embed="rId5">
            <a:alphaModFix/>
          </a:blip>
          <a:stretch>
            <a:fillRect/>
          </a:stretch>
        </p:blipFill>
        <p:spPr>
          <a:xfrm>
            <a:off x="6717150" y="4000575"/>
            <a:ext cx="2084800" cy="1842500"/>
          </a:xfrm>
          <a:prstGeom prst="rect">
            <a:avLst/>
          </a:prstGeom>
          <a:noFill/>
          <a:ln>
            <a:noFill/>
          </a:ln>
        </p:spPr>
      </p:pic>
      <p:pic>
        <p:nvPicPr>
          <p:cNvPr id="721" name="Google Shape;721;p66"/>
          <p:cNvPicPr preferRelativeResize="0"/>
          <p:nvPr/>
        </p:nvPicPr>
        <p:blipFill>
          <a:blip r:embed="rId6">
            <a:alphaModFix/>
          </a:blip>
          <a:stretch>
            <a:fillRect/>
          </a:stretch>
        </p:blipFill>
        <p:spPr>
          <a:xfrm>
            <a:off x="104550" y="4039450"/>
            <a:ext cx="2084800" cy="18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67"/>
          <p:cNvSpPr txBox="1"/>
          <p:nvPr>
            <p:ph idx="1" type="body"/>
          </p:nvPr>
        </p:nvSpPr>
        <p:spPr>
          <a:xfrm>
            <a:off x="104550" y="821875"/>
            <a:ext cx="8858400" cy="59976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3. 딥러닝 모델개발</a:t>
            </a:r>
            <a:r>
              <a:rPr b="1" lang="ko-KR" sz="2000">
                <a:solidFill>
                  <a:schemeClr val="hlink"/>
                </a:solidFill>
              </a:rPr>
              <a:t> - Slow Fast Networks</a:t>
            </a:r>
            <a:endParaRPr b="1" sz="2000">
              <a:solidFill>
                <a:schemeClr val="hlink"/>
              </a:solidFill>
            </a:endParaRPr>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rPr b="1" lang="ko-KR" sz="1500"/>
              <a:t>Hyperparameter Tuning - 백본 네트워크 선택 : Resnet50, Resnet101, Resnet152</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rPr b="1" lang="ko-KR" sz="1500"/>
              <a:t> </a:t>
            </a:r>
            <a:endParaRPr b="1" sz="1500"/>
          </a:p>
          <a:p>
            <a:pPr indent="0" lvl="0" marL="45720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p:txBody>
      </p:sp>
      <p:sp>
        <p:nvSpPr>
          <p:cNvPr id="727" name="Google Shape;727;p67"/>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graphicFrame>
        <p:nvGraphicFramePr>
          <p:cNvPr id="728" name="Google Shape;728;p67"/>
          <p:cNvGraphicFramePr/>
          <p:nvPr/>
        </p:nvGraphicFramePr>
        <p:xfrm>
          <a:off x="104550" y="2309248"/>
          <a:ext cx="3000000" cy="3000000"/>
        </p:xfrm>
        <a:graphic>
          <a:graphicData uri="http://schemas.openxmlformats.org/drawingml/2006/table">
            <a:tbl>
              <a:tblPr>
                <a:noFill/>
                <a:tableStyleId>{72F3987B-600C-41DB-9A22-5B34286B14CA}</a:tableStyleId>
              </a:tblPr>
              <a:tblGrid>
                <a:gridCol w="2084800"/>
                <a:gridCol w="2084800"/>
              </a:tblGrid>
              <a:tr h="405325">
                <a:tc>
                  <a:txBody>
                    <a:bodyPr/>
                    <a:lstStyle/>
                    <a:p>
                      <a:pPr indent="0" lvl="0" marL="0" rtl="0" algn="ctr">
                        <a:spcBef>
                          <a:spcPts val="0"/>
                        </a:spcBef>
                        <a:spcAft>
                          <a:spcPts val="0"/>
                        </a:spcAft>
                        <a:buNone/>
                      </a:pPr>
                      <a:r>
                        <a:rPr b="1" lang="ko-KR">
                          <a:latin typeface="Nanum Gothic"/>
                          <a:ea typeface="Nanum Gothic"/>
                          <a:cs typeface="Nanum Gothic"/>
                          <a:sym typeface="Nanum Gothic"/>
                        </a:rPr>
                        <a:t>모델</a:t>
                      </a:r>
                      <a:endParaRPr b="1">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a:latin typeface="Nanum Gothic"/>
                          <a:ea typeface="Nanum Gothic"/>
                          <a:cs typeface="Nanum Gothic"/>
                          <a:sym typeface="Nanum Gothic"/>
                        </a:rPr>
                        <a:t>Test set 결과</a:t>
                      </a:r>
                      <a:endParaRPr b="1">
                        <a:latin typeface="Nanum Gothic"/>
                        <a:ea typeface="Nanum Gothic"/>
                        <a:cs typeface="Nanum Gothic"/>
                        <a:sym typeface="Nanum Gothic"/>
                      </a:endParaRPr>
                    </a:p>
                  </a:txBody>
                  <a:tcPr marT="91425" marB="91425" marR="91425" marL="91425">
                    <a:solidFill>
                      <a:srgbClr val="CFE2F3"/>
                    </a:solidFill>
                  </a:tcPr>
                </a:tc>
              </a:tr>
              <a:tr h="659100">
                <a:tc>
                  <a:txBody>
                    <a:bodyPr/>
                    <a:lstStyle/>
                    <a:p>
                      <a:pPr indent="0" lvl="0" marL="0" rtl="0" algn="l">
                        <a:spcBef>
                          <a:spcPts val="0"/>
                        </a:spcBef>
                        <a:spcAft>
                          <a:spcPts val="0"/>
                        </a:spcAft>
                        <a:buNone/>
                      </a:pPr>
                      <a:r>
                        <a:rPr b="1" lang="ko-KR">
                          <a:latin typeface="Nanum Gothic"/>
                          <a:ea typeface="Nanum Gothic"/>
                          <a:cs typeface="Nanum Gothic"/>
                          <a:sym typeface="Nanum Gothic"/>
                        </a:rPr>
                        <a:t>백본(Backbone):</a:t>
                      </a:r>
                      <a:endParaRPr b="1">
                        <a:latin typeface="Nanum Gothic"/>
                        <a:ea typeface="Nanum Gothic"/>
                        <a:cs typeface="Nanum Gothic"/>
                        <a:sym typeface="Nanum Gothic"/>
                      </a:endParaRPr>
                    </a:p>
                    <a:p>
                      <a:pPr indent="0" lvl="0" marL="0" rtl="0" algn="l">
                        <a:spcBef>
                          <a:spcPts val="0"/>
                        </a:spcBef>
                        <a:spcAft>
                          <a:spcPts val="0"/>
                        </a:spcAft>
                        <a:buNone/>
                      </a:pPr>
                      <a:r>
                        <a:rPr b="1" lang="ko-KR">
                          <a:latin typeface="Nanum Gothic"/>
                          <a:ea typeface="Nanum Gothic"/>
                          <a:cs typeface="Nanum Gothic"/>
                          <a:sym typeface="Nanum Gothic"/>
                        </a:rPr>
                        <a:t>Resnet152</a:t>
                      </a:r>
                      <a:endParaRPr b="1">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b="1" lang="ko-KR">
                          <a:solidFill>
                            <a:schemeClr val="dk1"/>
                          </a:solidFill>
                          <a:latin typeface="Nanum Gothic"/>
                          <a:ea typeface="Nanum Gothic"/>
                          <a:cs typeface="Nanum Gothic"/>
                          <a:sym typeface="Nanum Gothic"/>
                        </a:rPr>
                        <a:t>Loss         :  2.17432</a:t>
                      </a:r>
                      <a:endParaRPr b="1">
                        <a:solidFill>
                          <a:schemeClr val="dk1"/>
                        </a:solidFill>
                        <a:latin typeface="Nanum Gothic"/>
                        <a:ea typeface="Nanum Gothic"/>
                        <a:cs typeface="Nanum Gothic"/>
                        <a:sym typeface="Nanum Gothic"/>
                      </a:endParaRPr>
                    </a:p>
                    <a:p>
                      <a:pPr indent="0" lvl="0" marL="0" rtl="0" algn="l">
                        <a:spcBef>
                          <a:spcPts val="0"/>
                        </a:spcBef>
                        <a:spcAft>
                          <a:spcPts val="0"/>
                        </a:spcAft>
                        <a:buNone/>
                      </a:pPr>
                      <a:r>
                        <a:rPr b="1" lang="ko-KR">
                          <a:solidFill>
                            <a:schemeClr val="dk1"/>
                          </a:solidFill>
                          <a:latin typeface="Nanum Gothic"/>
                          <a:ea typeface="Nanum Gothic"/>
                          <a:cs typeface="Nanum Gothic"/>
                          <a:sym typeface="Nanum Gothic"/>
                        </a:rPr>
                        <a:t>Accuracy :  0.30000</a:t>
                      </a:r>
                      <a:endParaRPr b="1">
                        <a:latin typeface="Nanum Gothic"/>
                        <a:ea typeface="Nanum Gothic"/>
                        <a:cs typeface="Nanum Gothic"/>
                        <a:sym typeface="Nanum Gothic"/>
                      </a:endParaRPr>
                    </a:p>
                  </a:txBody>
                  <a:tcPr marT="91425" marB="91425" marR="91425" marL="91425"/>
                </a:tc>
              </a:tr>
              <a:tr h="665775">
                <a:tc>
                  <a:txBody>
                    <a:bodyPr/>
                    <a:lstStyle/>
                    <a:p>
                      <a:pPr indent="0" lvl="0" marL="0" rtl="0" algn="ctr">
                        <a:spcBef>
                          <a:spcPts val="0"/>
                        </a:spcBef>
                        <a:spcAft>
                          <a:spcPts val="0"/>
                        </a:spcAft>
                        <a:buNone/>
                      </a:pPr>
                      <a:r>
                        <a:rPr b="1" lang="ko-KR">
                          <a:latin typeface="Nanum Gothic"/>
                          <a:ea typeface="Nanum Gothic"/>
                          <a:cs typeface="Nanum Gothic"/>
                          <a:sym typeface="Nanum Gothic"/>
                        </a:rPr>
                        <a:t>Training &amp; Validation Accuracy</a:t>
                      </a:r>
                      <a:endParaRPr b="1">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Training &amp; Validation Loss</a:t>
                      </a:r>
                      <a:endParaRPr b="1">
                        <a:latin typeface="Nanum Gothic"/>
                        <a:ea typeface="Nanum Gothic"/>
                        <a:cs typeface="Nanum Gothic"/>
                        <a:sym typeface="Nanum Gothic"/>
                      </a:endParaRPr>
                    </a:p>
                  </a:txBody>
                  <a:tcPr marT="91425" marB="91425" marR="91425" marL="91425">
                    <a:solidFill>
                      <a:srgbClr val="CFE2F3"/>
                    </a:solidFill>
                  </a:tcPr>
                </a:tc>
              </a:tr>
              <a:tr h="1884850">
                <a:tc>
                  <a:txBody>
                    <a:bodyPr/>
                    <a:lstStyle/>
                    <a:p>
                      <a:pPr indent="0" lvl="0" marL="0" rtl="0" algn="l">
                        <a:spcBef>
                          <a:spcPts val="0"/>
                        </a:spcBef>
                        <a:spcAft>
                          <a:spcPts val="0"/>
                        </a:spcAft>
                        <a:buNone/>
                      </a:pPr>
                      <a:r>
                        <a:t/>
                      </a:r>
                      <a:endParaRPr>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t/>
                      </a:r>
                      <a:endParaRPr>
                        <a:latin typeface="Nanum Gothic"/>
                        <a:ea typeface="Nanum Gothic"/>
                        <a:cs typeface="Nanum Gothic"/>
                        <a:sym typeface="Nanum Gothic"/>
                      </a:endParaRPr>
                    </a:p>
                  </a:txBody>
                  <a:tcPr marT="91425" marB="91425" marR="91425" marL="91425"/>
                </a:tc>
              </a:tr>
            </a:tbl>
          </a:graphicData>
        </a:graphic>
      </p:graphicFrame>
      <p:pic>
        <p:nvPicPr>
          <p:cNvPr id="729" name="Google Shape;729;p67"/>
          <p:cNvPicPr preferRelativeResize="0"/>
          <p:nvPr/>
        </p:nvPicPr>
        <p:blipFill>
          <a:blip r:embed="rId3">
            <a:alphaModFix/>
          </a:blip>
          <a:stretch>
            <a:fillRect/>
          </a:stretch>
        </p:blipFill>
        <p:spPr>
          <a:xfrm>
            <a:off x="104550" y="4039450"/>
            <a:ext cx="2084800" cy="1884850"/>
          </a:xfrm>
          <a:prstGeom prst="rect">
            <a:avLst/>
          </a:prstGeom>
          <a:noFill/>
          <a:ln>
            <a:noFill/>
          </a:ln>
        </p:spPr>
      </p:pic>
      <p:pic>
        <p:nvPicPr>
          <p:cNvPr id="730" name="Google Shape;730;p67"/>
          <p:cNvPicPr preferRelativeResize="0"/>
          <p:nvPr/>
        </p:nvPicPr>
        <p:blipFill>
          <a:blip r:embed="rId4">
            <a:alphaModFix/>
          </a:blip>
          <a:stretch>
            <a:fillRect/>
          </a:stretch>
        </p:blipFill>
        <p:spPr>
          <a:xfrm>
            <a:off x="2189350" y="4039450"/>
            <a:ext cx="2084800" cy="1884850"/>
          </a:xfrm>
          <a:prstGeom prst="rect">
            <a:avLst/>
          </a:prstGeom>
          <a:noFill/>
          <a:ln>
            <a:noFill/>
          </a:ln>
        </p:spPr>
      </p:pic>
      <p:sp>
        <p:nvSpPr>
          <p:cNvPr id="731" name="Google Shape;731;p67"/>
          <p:cNvSpPr txBox="1"/>
          <p:nvPr/>
        </p:nvSpPr>
        <p:spPr>
          <a:xfrm>
            <a:off x="4657850" y="2318200"/>
            <a:ext cx="39387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500">
                <a:latin typeface="Nanum Gothic"/>
                <a:ea typeface="Nanum Gothic"/>
                <a:cs typeface="Nanum Gothic"/>
                <a:sym typeface="Nanum Gothic"/>
              </a:rPr>
              <a:t>동일한 환경에서 백본네트워크를 Resnet50, Resnet101,Resnet152로 수행한결과</a:t>
            </a:r>
            <a:endParaRPr sz="1500">
              <a:latin typeface="Nanum Gothic"/>
              <a:ea typeface="Nanum Gothic"/>
              <a:cs typeface="Nanum Gothic"/>
              <a:sym typeface="Nanum Gothic"/>
            </a:endParaRPr>
          </a:p>
          <a:p>
            <a:pPr indent="0" lvl="0" marL="0" rtl="0" algn="l">
              <a:spcBef>
                <a:spcPts val="0"/>
              </a:spcBef>
              <a:spcAft>
                <a:spcPts val="0"/>
              </a:spcAft>
              <a:buNone/>
            </a:pPr>
            <a:r>
              <a:t/>
            </a:r>
            <a:endParaRPr sz="1500">
              <a:latin typeface="Nanum Gothic"/>
              <a:ea typeface="Nanum Gothic"/>
              <a:cs typeface="Nanum Gothic"/>
              <a:sym typeface="Nanum Gothic"/>
            </a:endParaRPr>
          </a:p>
          <a:p>
            <a:pPr indent="0" lvl="0" marL="0" rtl="0" algn="l">
              <a:spcBef>
                <a:spcPts val="0"/>
              </a:spcBef>
              <a:spcAft>
                <a:spcPts val="0"/>
              </a:spcAft>
              <a:buNone/>
            </a:pPr>
            <a:r>
              <a:rPr lang="ko-KR" sz="1500">
                <a:latin typeface="Nanum Gothic"/>
                <a:ea typeface="Nanum Gothic"/>
                <a:cs typeface="Nanum Gothic"/>
                <a:sym typeface="Nanum Gothic"/>
              </a:rPr>
              <a:t>Test결과에서 Resnet50이 </a:t>
            </a:r>
            <a:r>
              <a:rPr lang="ko-KR" sz="1500">
                <a:solidFill>
                  <a:schemeClr val="dk1"/>
                </a:solidFill>
                <a:latin typeface="Nanum Gothic"/>
                <a:ea typeface="Nanum Gothic"/>
                <a:cs typeface="Nanum Gothic"/>
                <a:sym typeface="Nanum Gothic"/>
              </a:rPr>
              <a:t>42%의 정확도로 가장 높은 정확도를 보였고</a:t>
            </a:r>
            <a:endParaRPr sz="15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5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ko-KR" sz="1500">
                <a:solidFill>
                  <a:schemeClr val="dk1"/>
                </a:solidFill>
                <a:latin typeface="Nanum Gothic"/>
                <a:ea typeface="Nanum Gothic"/>
                <a:cs typeface="Nanum Gothic"/>
                <a:sym typeface="Nanum Gothic"/>
              </a:rPr>
              <a:t>Validation loss 및 Accuracy에서도 가장 안정적인 결과를 보였다.</a:t>
            </a:r>
            <a:endParaRPr sz="15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500">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ko-KR" sz="1500">
                <a:solidFill>
                  <a:schemeClr val="dk1"/>
                </a:solidFill>
                <a:latin typeface="Nanum Gothic"/>
                <a:ea typeface="Nanum Gothic"/>
                <a:cs typeface="Nanum Gothic"/>
                <a:sym typeface="Nanum Gothic"/>
              </a:rPr>
              <a:t>따라서 백본네트워크는 Resnet50으로 선택하는 것이 합리적이다.</a:t>
            </a:r>
            <a:endParaRPr sz="1500">
              <a:solidFill>
                <a:schemeClr val="dk1"/>
              </a:solidFill>
              <a:latin typeface="Nanum Gothic"/>
              <a:ea typeface="Nanum Gothic"/>
              <a:cs typeface="Nanum Gothic"/>
              <a:sym typeface="Nanum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8"/>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sp>
        <p:nvSpPr>
          <p:cNvPr id="737" name="Google Shape;737;p68"/>
          <p:cNvSpPr txBox="1"/>
          <p:nvPr>
            <p:ph idx="1" type="body"/>
          </p:nvPr>
        </p:nvSpPr>
        <p:spPr>
          <a:xfrm>
            <a:off x="104550" y="821875"/>
            <a:ext cx="8858400" cy="59976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3. 딥러닝 모델개발</a:t>
            </a:r>
            <a:r>
              <a:rPr b="1" lang="ko-KR" sz="2000">
                <a:solidFill>
                  <a:schemeClr val="hlink"/>
                </a:solidFill>
              </a:rPr>
              <a:t> - Slow Fast Networks</a:t>
            </a:r>
            <a:endParaRPr b="1" sz="2000">
              <a:solidFill>
                <a:schemeClr val="hlink"/>
              </a:solidFill>
            </a:endParaRPr>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rPr b="1" lang="ko-KR" sz="1500"/>
              <a:t>Hyperparameter Tuning - Epoch : 10 -&gt; 30  </a:t>
            </a:r>
            <a:endParaRPr b="1" sz="1500"/>
          </a:p>
          <a:p>
            <a:pPr indent="0" lvl="0" marL="0" rtl="0" algn="just">
              <a:lnSpc>
                <a:spcPct val="100000"/>
              </a:lnSpc>
              <a:spcBef>
                <a:spcPts val="0"/>
              </a:spcBef>
              <a:spcAft>
                <a:spcPts val="0"/>
              </a:spcAft>
              <a:buNone/>
            </a:pPr>
            <a:r>
              <a:rPr b="1" lang="ko-KR" sz="1500"/>
              <a:t>                                        - Model에서 Dropout 을 2회줄임</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rPr b="1" lang="ko-KR" sz="1500"/>
              <a:t> </a:t>
            </a:r>
            <a:endParaRPr b="1" sz="1500"/>
          </a:p>
          <a:p>
            <a:pPr indent="0" lvl="0" marL="0" rtl="0" algn="just">
              <a:lnSpc>
                <a:spcPct val="100000"/>
              </a:lnSpc>
              <a:spcBef>
                <a:spcPts val="0"/>
              </a:spcBef>
              <a:spcAft>
                <a:spcPts val="0"/>
              </a:spcAft>
              <a:buNone/>
            </a:pPr>
            <a:r>
              <a:t/>
            </a:r>
            <a:endParaRPr b="1" sz="1500"/>
          </a:p>
        </p:txBody>
      </p:sp>
      <p:graphicFrame>
        <p:nvGraphicFramePr>
          <p:cNvPr id="738" name="Google Shape;738;p68"/>
          <p:cNvGraphicFramePr/>
          <p:nvPr/>
        </p:nvGraphicFramePr>
        <p:xfrm>
          <a:off x="351375" y="2507798"/>
          <a:ext cx="3000000" cy="3000000"/>
        </p:xfrm>
        <a:graphic>
          <a:graphicData uri="http://schemas.openxmlformats.org/drawingml/2006/table">
            <a:tbl>
              <a:tblPr>
                <a:noFill/>
                <a:tableStyleId>{72F3987B-600C-41DB-9A22-5B34286B14CA}</a:tableStyleId>
              </a:tblPr>
              <a:tblGrid>
                <a:gridCol w="2084800"/>
                <a:gridCol w="2084800"/>
              </a:tblGrid>
              <a:tr h="405325">
                <a:tc>
                  <a:txBody>
                    <a:bodyPr/>
                    <a:lstStyle/>
                    <a:p>
                      <a:pPr indent="0" lvl="0" marL="0" rtl="0" algn="ctr">
                        <a:spcBef>
                          <a:spcPts val="0"/>
                        </a:spcBef>
                        <a:spcAft>
                          <a:spcPts val="0"/>
                        </a:spcAft>
                        <a:buNone/>
                      </a:pPr>
                      <a:r>
                        <a:rPr b="1" lang="ko-KR">
                          <a:latin typeface="Nanum Gothic"/>
                          <a:ea typeface="Nanum Gothic"/>
                          <a:cs typeface="Nanum Gothic"/>
                          <a:sym typeface="Nanum Gothic"/>
                        </a:rPr>
                        <a:t>모델</a:t>
                      </a:r>
                      <a:endParaRPr b="1">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a:latin typeface="Nanum Gothic"/>
                          <a:ea typeface="Nanum Gothic"/>
                          <a:cs typeface="Nanum Gothic"/>
                          <a:sym typeface="Nanum Gothic"/>
                        </a:rPr>
                        <a:t>Test set 결과</a:t>
                      </a:r>
                      <a:endParaRPr b="1">
                        <a:latin typeface="Nanum Gothic"/>
                        <a:ea typeface="Nanum Gothic"/>
                        <a:cs typeface="Nanum Gothic"/>
                        <a:sym typeface="Nanum Gothic"/>
                      </a:endParaRPr>
                    </a:p>
                  </a:txBody>
                  <a:tcPr marT="91425" marB="91425" marR="91425" marL="91425">
                    <a:solidFill>
                      <a:srgbClr val="CFE2F3"/>
                    </a:solidFill>
                  </a:tcPr>
                </a:tc>
              </a:tr>
              <a:tr h="659100">
                <a:tc>
                  <a:txBody>
                    <a:bodyPr/>
                    <a:lstStyle/>
                    <a:p>
                      <a:pPr indent="0" lvl="0" marL="0" rtl="0" algn="l">
                        <a:spcBef>
                          <a:spcPts val="0"/>
                        </a:spcBef>
                        <a:spcAft>
                          <a:spcPts val="0"/>
                        </a:spcAft>
                        <a:buNone/>
                      </a:pPr>
                      <a:r>
                        <a:rPr b="1" lang="ko-KR">
                          <a:latin typeface="Nanum Gothic"/>
                          <a:ea typeface="Nanum Gothic"/>
                          <a:cs typeface="Nanum Gothic"/>
                          <a:sym typeface="Nanum Gothic"/>
                        </a:rPr>
                        <a:t>백본(Backbone):</a:t>
                      </a:r>
                      <a:endParaRPr b="1">
                        <a:latin typeface="Nanum Gothic"/>
                        <a:ea typeface="Nanum Gothic"/>
                        <a:cs typeface="Nanum Gothic"/>
                        <a:sym typeface="Nanum Gothic"/>
                      </a:endParaRPr>
                    </a:p>
                    <a:p>
                      <a:pPr indent="0" lvl="0" marL="0" rtl="0" algn="l">
                        <a:spcBef>
                          <a:spcPts val="0"/>
                        </a:spcBef>
                        <a:spcAft>
                          <a:spcPts val="0"/>
                        </a:spcAft>
                        <a:buNone/>
                      </a:pPr>
                      <a:r>
                        <a:rPr b="1" lang="ko-KR">
                          <a:latin typeface="Nanum Gothic"/>
                          <a:ea typeface="Nanum Gothic"/>
                          <a:cs typeface="Nanum Gothic"/>
                          <a:sym typeface="Nanum Gothic"/>
                        </a:rPr>
                        <a:t>Resnet50</a:t>
                      </a:r>
                      <a:endParaRPr b="1">
                        <a:latin typeface="Nanum Gothic"/>
                        <a:ea typeface="Nanum Gothic"/>
                        <a:cs typeface="Nanum Gothic"/>
                        <a:sym typeface="Nanum Gothic"/>
                      </a:endParaRPr>
                    </a:p>
                    <a:p>
                      <a:pPr indent="0" lvl="0" marL="0" rtl="0" algn="l">
                        <a:spcBef>
                          <a:spcPts val="0"/>
                        </a:spcBef>
                        <a:spcAft>
                          <a:spcPts val="0"/>
                        </a:spcAft>
                        <a:buNone/>
                      </a:pPr>
                      <a:r>
                        <a:rPr b="1" lang="ko-KR">
                          <a:latin typeface="Nanum Gothic"/>
                          <a:ea typeface="Nanum Gothic"/>
                          <a:cs typeface="Nanum Gothic"/>
                          <a:sym typeface="Nanum Gothic"/>
                        </a:rPr>
                        <a:t>Optimizer : SGD</a:t>
                      </a:r>
                      <a:endParaRPr b="1">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b="1" lang="ko-KR">
                          <a:solidFill>
                            <a:schemeClr val="dk1"/>
                          </a:solidFill>
                          <a:latin typeface="Nanum Gothic"/>
                          <a:ea typeface="Nanum Gothic"/>
                          <a:cs typeface="Nanum Gothic"/>
                          <a:sym typeface="Nanum Gothic"/>
                        </a:rPr>
                        <a:t>Loss         :  3.63340</a:t>
                      </a:r>
                      <a:endParaRPr b="1">
                        <a:solidFill>
                          <a:schemeClr val="dk1"/>
                        </a:solidFill>
                        <a:latin typeface="Nanum Gothic"/>
                        <a:ea typeface="Nanum Gothic"/>
                        <a:cs typeface="Nanum Gothic"/>
                        <a:sym typeface="Nanum Gothic"/>
                      </a:endParaRPr>
                    </a:p>
                    <a:p>
                      <a:pPr indent="0" lvl="0" marL="0" rtl="0" algn="l">
                        <a:spcBef>
                          <a:spcPts val="0"/>
                        </a:spcBef>
                        <a:spcAft>
                          <a:spcPts val="0"/>
                        </a:spcAft>
                        <a:buNone/>
                      </a:pPr>
                      <a:r>
                        <a:rPr b="1" lang="ko-KR">
                          <a:solidFill>
                            <a:schemeClr val="dk1"/>
                          </a:solidFill>
                          <a:latin typeface="Nanum Gothic"/>
                          <a:ea typeface="Nanum Gothic"/>
                          <a:cs typeface="Nanum Gothic"/>
                          <a:sym typeface="Nanum Gothic"/>
                        </a:rPr>
                        <a:t>Accuracy :  0.50999</a:t>
                      </a:r>
                      <a:endParaRPr b="1">
                        <a:latin typeface="Nanum Gothic"/>
                        <a:ea typeface="Nanum Gothic"/>
                        <a:cs typeface="Nanum Gothic"/>
                        <a:sym typeface="Nanum Gothic"/>
                      </a:endParaRPr>
                    </a:p>
                  </a:txBody>
                  <a:tcPr marT="91425" marB="91425" marR="91425" marL="91425"/>
                </a:tc>
              </a:tr>
              <a:tr h="665775">
                <a:tc>
                  <a:txBody>
                    <a:bodyPr/>
                    <a:lstStyle/>
                    <a:p>
                      <a:pPr indent="0" lvl="0" marL="0" rtl="0" algn="ctr">
                        <a:spcBef>
                          <a:spcPts val="0"/>
                        </a:spcBef>
                        <a:spcAft>
                          <a:spcPts val="0"/>
                        </a:spcAft>
                        <a:buNone/>
                      </a:pPr>
                      <a:r>
                        <a:rPr b="1" lang="ko-KR">
                          <a:latin typeface="Nanum Gothic"/>
                          <a:ea typeface="Nanum Gothic"/>
                          <a:cs typeface="Nanum Gothic"/>
                          <a:sym typeface="Nanum Gothic"/>
                        </a:rPr>
                        <a:t>Training &amp; Validation Accuracy</a:t>
                      </a:r>
                      <a:endParaRPr b="1">
                        <a:latin typeface="Nanum Gothic"/>
                        <a:ea typeface="Nanum Gothic"/>
                        <a:cs typeface="Nanum Gothic"/>
                        <a:sym typeface="Nanum Gothic"/>
                      </a:endParaRPr>
                    </a:p>
                  </a:txBody>
                  <a:tcPr marT="91425" marB="91425" marR="91425" marL="91425">
                    <a:solidFill>
                      <a:srgbClr val="CFE2F3"/>
                    </a:solidFill>
                  </a:tcPr>
                </a:tc>
                <a:tc>
                  <a:txBody>
                    <a:bodyPr/>
                    <a:lstStyle/>
                    <a:p>
                      <a:pPr indent="0" lvl="0" marL="0" rtl="0" algn="ctr">
                        <a:spcBef>
                          <a:spcPts val="0"/>
                        </a:spcBef>
                        <a:spcAft>
                          <a:spcPts val="0"/>
                        </a:spcAft>
                        <a:buNone/>
                      </a:pPr>
                      <a:r>
                        <a:rPr b="1" lang="ko-KR">
                          <a:solidFill>
                            <a:schemeClr val="dk1"/>
                          </a:solidFill>
                          <a:latin typeface="Nanum Gothic"/>
                          <a:ea typeface="Nanum Gothic"/>
                          <a:cs typeface="Nanum Gothic"/>
                          <a:sym typeface="Nanum Gothic"/>
                        </a:rPr>
                        <a:t>Training &amp; Validation Loss</a:t>
                      </a:r>
                      <a:endParaRPr b="1">
                        <a:latin typeface="Nanum Gothic"/>
                        <a:ea typeface="Nanum Gothic"/>
                        <a:cs typeface="Nanum Gothic"/>
                        <a:sym typeface="Nanum Gothic"/>
                      </a:endParaRPr>
                    </a:p>
                  </a:txBody>
                  <a:tcPr marT="91425" marB="91425" marR="91425" marL="91425">
                    <a:solidFill>
                      <a:srgbClr val="CFE2F3"/>
                    </a:solidFill>
                  </a:tcPr>
                </a:tc>
              </a:tr>
              <a:tr h="1884850">
                <a:tc>
                  <a:txBody>
                    <a:bodyPr/>
                    <a:lstStyle/>
                    <a:p>
                      <a:pPr indent="0" lvl="0" marL="0" rtl="0" algn="l">
                        <a:spcBef>
                          <a:spcPts val="0"/>
                        </a:spcBef>
                        <a:spcAft>
                          <a:spcPts val="0"/>
                        </a:spcAft>
                        <a:buNone/>
                      </a:pPr>
                      <a:r>
                        <a:t/>
                      </a:r>
                      <a:endParaRPr>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t/>
                      </a:r>
                      <a:endParaRPr>
                        <a:latin typeface="Nanum Gothic"/>
                        <a:ea typeface="Nanum Gothic"/>
                        <a:cs typeface="Nanum Gothic"/>
                        <a:sym typeface="Nanum Gothic"/>
                      </a:endParaRPr>
                    </a:p>
                  </a:txBody>
                  <a:tcPr marT="91425" marB="91425" marR="91425" marL="91425"/>
                </a:tc>
              </a:tr>
            </a:tbl>
          </a:graphicData>
        </a:graphic>
      </p:graphicFrame>
      <p:pic>
        <p:nvPicPr>
          <p:cNvPr id="739" name="Google Shape;739;p68"/>
          <p:cNvPicPr preferRelativeResize="0"/>
          <p:nvPr/>
        </p:nvPicPr>
        <p:blipFill>
          <a:blip r:embed="rId3">
            <a:alphaModFix/>
          </a:blip>
          <a:stretch>
            <a:fillRect/>
          </a:stretch>
        </p:blipFill>
        <p:spPr>
          <a:xfrm>
            <a:off x="351375" y="4401825"/>
            <a:ext cx="2084800" cy="1884850"/>
          </a:xfrm>
          <a:prstGeom prst="rect">
            <a:avLst/>
          </a:prstGeom>
          <a:noFill/>
          <a:ln>
            <a:noFill/>
          </a:ln>
        </p:spPr>
      </p:pic>
      <p:pic>
        <p:nvPicPr>
          <p:cNvPr id="740" name="Google Shape;740;p68"/>
          <p:cNvPicPr preferRelativeResize="0"/>
          <p:nvPr/>
        </p:nvPicPr>
        <p:blipFill>
          <a:blip r:embed="rId4">
            <a:alphaModFix/>
          </a:blip>
          <a:stretch>
            <a:fillRect/>
          </a:stretch>
        </p:blipFill>
        <p:spPr>
          <a:xfrm>
            <a:off x="2436175" y="4401825"/>
            <a:ext cx="2084800" cy="1847300"/>
          </a:xfrm>
          <a:prstGeom prst="rect">
            <a:avLst/>
          </a:prstGeom>
          <a:noFill/>
          <a:ln>
            <a:noFill/>
          </a:ln>
        </p:spPr>
      </p:pic>
      <p:sp>
        <p:nvSpPr>
          <p:cNvPr id="741" name="Google Shape;741;p68"/>
          <p:cNvSpPr txBox="1"/>
          <p:nvPr/>
        </p:nvSpPr>
        <p:spPr>
          <a:xfrm>
            <a:off x="4875350" y="2507800"/>
            <a:ext cx="3938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Nanum Gothic"/>
                <a:ea typeface="Nanum Gothic"/>
                <a:cs typeface="Nanum Gothic"/>
                <a:sym typeface="Nanum Gothic"/>
              </a:rPr>
              <a:t>상기 결과로 보아 Optimizer로 Sgd, 백본으로 Resnet50을 선택하였다.</a:t>
            </a:r>
            <a:endParaRPr>
              <a:latin typeface="Nanum Gothic"/>
              <a:ea typeface="Nanum Gothic"/>
              <a:cs typeface="Nanum Gothic"/>
              <a:sym typeface="Nanum Gothic"/>
            </a:endParaRPr>
          </a:p>
          <a:p>
            <a:pPr indent="0" lvl="0" marL="0" rtl="0" algn="l">
              <a:spcBef>
                <a:spcPts val="0"/>
              </a:spcBef>
              <a:spcAft>
                <a:spcPts val="0"/>
              </a:spcAft>
              <a:buNone/>
            </a:pPr>
            <a:r>
              <a:rPr lang="ko-KR">
                <a:latin typeface="Nanum Gothic"/>
                <a:ea typeface="Nanum Gothic"/>
                <a:cs typeface="Nanum Gothic"/>
                <a:sym typeface="Nanum Gothic"/>
              </a:rPr>
              <a:t>해당 Hyperparameter를 고정시키고 </a:t>
            </a:r>
            <a:endParaRPr>
              <a:latin typeface="Nanum Gothic"/>
              <a:ea typeface="Nanum Gothic"/>
              <a:cs typeface="Nanum Gothic"/>
              <a:sym typeface="Nanum Gothic"/>
            </a:endParaRPr>
          </a:p>
          <a:p>
            <a:pPr indent="0" lvl="0" marL="0" rtl="0" algn="l">
              <a:spcBef>
                <a:spcPts val="0"/>
              </a:spcBef>
              <a:spcAft>
                <a:spcPts val="0"/>
              </a:spcAft>
              <a:buNone/>
            </a:pPr>
            <a:r>
              <a:rPr lang="ko-KR">
                <a:latin typeface="Nanum Gothic"/>
                <a:ea typeface="Nanum Gothic"/>
                <a:cs typeface="Nanum Gothic"/>
                <a:sym typeface="Nanum Gothic"/>
              </a:rPr>
              <a:t>Dropout, Epoch, Layer 갯수 등을 변화시켜 실험을 햅보았을때</a:t>
            </a:r>
            <a:endParaRPr>
              <a:latin typeface="Nanum Gothic"/>
              <a:ea typeface="Nanum Gothic"/>
              <a:cs typeface="Nanum Gothic"/>
              <a:sym typeface="Nanum Gothic"/>
            </a:endParaRPr>
          </a:p>
          <a:p>
            <a:pPr indent="0" lvl="0" marL="0" rtl="0" algn="l">
              <a:spcBef>
                <a:spcPts val="0"/>
              </a:spcBef>
              <a:spcAft>
                <a:spcPts val="0"/>
              </a:spcAft>
              <a:buNone/>
            </a:pPr>
            <a:r>
              <a:t/>
            </a:r>
            <a:endParaRPr>
              <a:latin typeface="Nanum Gothic"/>
              <a:ea typeface="Nanum Gothic"/>
              <a:cs typeface="Nanum Gothic"/>
              <a:sym typeface="Nanum Gothic"/>
            </a:endParaRPr>
          </a:p>
          <a:p>
            <a:pPr indent="0" lvl="0" marL="0" rtl="0" algn="l">
              <a:spcBef>
                <a:spcPts val="0"/>
              </a:spcBef>
              <a:spcAft>
                <a:spcPts val="0"/>
              </a:spcAft>
              <a:buNone/>
            </a:pPr>
            <a:r>
              <a:rPr lang="ko-KR">
                <a:latin typeface="Nanum Gothic"/>
                <a:ea typeface="Nanum Gothic"/>
                <a:cs typeface="Nanum Gothic"/>
                <a:sym typeface="Nanum Gothic"/>
              </a:rPr>
              <a:t>Dropout의 강도를 줄이고 Epoch를 늘렸을때</a:t>
            </a:r>
            <a:endParaRPr>
              <a:latin typeface="Nanum Gothic"/>
              <a:ea typeface="Nanum Gothic"/>
              <a:cs typeface="Nanum Gothic"/>
              <a:sym typeface="Nanum Gothic"/>
            </a:endParaRPr>
          </a:p>
          <a:p>
            <a:pPr indent="0" lvl="0" marL="0" rtl="0" algn="l">
              <a:spcBef>
                <a:spcPts val="0"/>
              </a:spcBef>
              <a:spcAft>
                <a:spcPts val="0"/>
              </a:spcAft>
              <a:buNone/>
            </a:pPr>
            <a:r>
              <a:rPr lang="ko-KR">
                <a:latin typeface="Nanum Gothic"/>
                <a:ea typeface="Nanum Gothic"/>
                <a:cs typeface="Nanum Gothic"/>
                <a:sym typeface="Nanum Gothic"/>
              </a:rPr>
              <a:t>Testset에 대한 Accuracy가 50%로 가장 성능이 좋았다.</a:t>
            </a:r>
            <a:endParaRPr>
              <a:latin typeface="Nanum Gothic"/>
              <a:ea typeface="Nanum Gothic"/>
              <a:cs typeface="Nanum Gothic"/>
              <a:sym typeface="Nanum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69"/>
          <p:cNvSpPr txBox="1"/>
          <p:nvPr>
            <p:ph idx="1" type="body"/>
          </p:nvPr>
        </p:nvSpPr>
        <p:spPr>
          <a:xfrm>
            <a:off x="104550" y="821875"/>
            <a:ext cx="8858400" cy="59976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3. 딥러닝 모델개발</a:t>
            </a:r>
            <a:r>
              <a:rPr b="1" lang="ko-KR" sz="2000">
                <a:solidFill>
                  <a:schemeClr val="hlink"/>
                </a:solidFill>
              </a:rPr>
              <a:t> - Slow Fast Networks</a:t>
            </a:r>
            <a:endParaRPr b="1" sz="2000">
              <a:solidFill>
                <a:schemeClr val="hlink"/>
              </a:solidFill>
            </a:endParaRPr>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rPr b="1" lang="ko-KR" sz="1500"/>
              <a:t>	최종모델의 Confusion Metrix 분석.</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rPr b="1" lang="ko-KR" sz="1500"/>
              <a:t> </a:t>
            </a:r>
            <a:endParaRPr b="1" sz="1500"/>
          </a:p>
          <a:p>
            <a:pPr indent="0" lvl="0" marL="0" rtl="0" algn="just">
              <a:lnSpc>
                <a:spcPct val="100000"/>
              </a:lnSpc>
              <a:spcBef>
                <a:spcPts val="0"/>
              </a:spcBef>
              <a:spcAft>
                <a:spcPts val="0"/>
              </a:spcAft>
              <a:buNone/>
            </a:pPr>
            <a:r>
              <a:t/>
            </a:r>
            <a:endParaRPr b="1" sz="1500"/>
          </a:p>
        </p:txBody>
      </p:sp>
      <p:graphicFrame>
        <p:nvGraphicFramePr>
          <p:cNvPr id="747" name="Google Shape;747;p69"/>
          <p:cNvGraphicFramePr/>
          <p:nvPr/>
        </p:nvGraphicFramePr>
        <p:xfrm>
          <a:off x="583613" y="2242780"/>
          <a:ext cx="3000000" cy="3000000"/>
        </p:xfrm>
        <a:graphic>
          <a:graphicData uri="http://schemas.openxmlformats.org/drawingml/2006/table">
            <a:tbl>
              <a:tblPr>
                <a:noFill/>
                <a:tableStyleId>{72F3987B-600C-41DB-9A22-5B34286B14CA}</a:tableStyleId>
              </a:tblPr>
              <a:tblGrid>
                <a:gridCol w="530300"/>
                <a:gridCol w="530300"/>
                <a:gridCol w="530300"/>
                <a:gridCol w="530300"/>
                <a:gridCol w="530300"/>
                <a:gridCol w="530300"/>
              </a:tblGrid>
              <a:tr h="556400">
                <a:tc>
                  <a:txBody>
                    <a:bodyPr/>
                    <a:lstStyle/>
                    <a:p>
                      <a:pPr indent="0" lvl="0" marL="0" rtl="0" algn="ctr">
                        <a:spcBef>
                          <a:spcPts val="0"/>
                        </a:spcBef>
                        <a:spcAft>
                          <a:spcPts val="0"/>
                        </a:spcAft>
                        <a:buNone/>
                      </a:pPr>
                      <a:r>
                        <a:rPr lang="ko-KR" sz="1100"/>
                        <a:t>예측</a:t>
                      </a:r>
                      <a:endParaRPr sz="1100"/>
                    </a:p>
                    <a:p>
                      <a:pPr indent="0" lvl="0" marL="0" rtl="0" algn="ctr">
                        <a:spcBef>
                          <a:spcPts val="0"/>
                        </a:spcBef>
                        <a:spcAft>
                          <a:spcPts val="0"/>
                        </a:spcAft>
                        <a:buNone/>
                      </a:pPr>
                      <a:r>
                        <a:rPr lang="ko-KR" sz="1100"/>
                        <a:t>실제</a:t>
                      </a:r>
                      <a:endParaRPr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ko-KR" sz="1100"/>
                        <a:t>정상</a:t>
                      </a:r>
                      <a:endParaRPr b="1"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ko-KR" sz="1100"/>
                        <a:t>방화</a:t>
                      </a:r>
                      <a:endParaRPr b="1"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ko-KR" sz="1100"/>
                        <a:t>폭행</a:t>
                      </a:r>
                      <a:endParaRPr b="1"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ko-KR" sz="1100"/>
                        <a:t>절도</a:t>
                      </a:r>
                      <a:endParaRPr b="1"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sz="1100"/>
                        <a:t>총계</a:t>
                      </a:r>
                      <a:endParaRPr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519875">
                <a:tc>
                  <a:txBody>
                    <a:bodyPr/>
                    <a:lstStyle/>
                    <a:p>
                      <a:pPr indent="0" lvl="0" marL="0" rtl="0" algn="ctr">
                        <a:spcBef>
                          <a:spcPts val="0"/>
                        </a:spcBef>
                        <a:spcAft>
                          <a:spcPts val="0"/>
                        </a:spcAft>
                        <a:buNone/>
                      </a:pPr>
                      <a:r>
                        <a:rPr b="1" lang="ko-KR" sz="1000"/>
                        <a:t>정상</a:t>
                      </a:r>
                      <a:endParaRPr b="1"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a:t>94</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BCBE3"/>
                    </a:solidFill>
                  </a:tcPr>
                </a:tc>
                <a:tc>
                  <a:txBody>
                    <a:bodyPr/>
                    <a:lstStyle/>
                    <a:p>
                      <a:pPr indent="0" lvl="0" marL="0" rtl="0" algn="ctr">
                        <a:spcBef>
                          <a:spcPts val="0"/>
                        </a:spcBef>
                        <a:spcAft>
                          <a:spcPts val="0"/>
                        </a:spcAft>
                        <a:buNone/>
                      </a:pPr>
                      <a:r>
                        <a:rPr lang="ko-KR"/>
                        <a:t>12</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7</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37</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150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519875">
                <a:tc>
                  <a:txBody>
                    <a:bodyPr/>
                    <a:lstStyle/>
                    <a:p>
                      <a:pPr indent="0" lvl="0" marL="0" rtl="0" algn="ctr">
                        <a:spcBef>
                          <a:spcPts val="0"/>
                        </a:spcBef>
                        <a:spcAft>
                          <a:spcPts val="0"/>
                        </a:spcAft>
                        <a:buNone/>
                      </a:pPr>
                      <a:r>
                        <a:rPr b="1" lang="ko-KR" sz="1000"/>
                        <a:t>방화</a:t>
                      </a:r>
                      <a:endParaRPr b="1"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a:t>26</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44</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BCBE3"/>
                    </a:solidFill>
                  </a:tcPr>
                </a:tc>
                <a:tc>
                  <a:txBody>
                    <a:bodyPr/>
                    <a:lstStyle/>
                    <a:p>
                      <a:pPr indent="0" lvl="0" marL="0" rtl="0" algn="ctr">
                        <a:spcBef>
                          <a:spcPts val="0"/>
                        </a:spcBef>
                        <a:spcAft>
                          <a:spcPts val="0"/>
                        </a:spcAft>
                        <a:buNone/>
                      </a:pPr>
                      <a:r>
                        <a:rPr lang="ko-KR"/>
                        <a:t>3</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27</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100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519875">
                <a:tc>
                  <a:txBody>
                    <a:bodyPr/>
                    <a:lstStyle/>
                    <a:p>
                      <a:pPr indent="0" lvl="0" marL="0" rtl="0" algn="ctr">
                        <a:spcBef>
                          <a:spcPts val="0"/>
                        </a:spcBef>
                        <a:spcAft>
                          <a:spcPts val="0"/>
                        </a:spcAft>
                        <a:buNone/>
                      </a:pPr>
                      <a:r>
                        <a:rPr b="1" lang="ko-KR" sz="1000"/>
                        <a:t>폭행</a:t>
                      </a:r>
                      <a:endParaRPr b="1"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a:t>66</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4</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BCBE3"/>
                    </a:solidFill>
                  </a:tcPr>
                </a:tc>
                <a:tc>
                  <a:txBody>
                    <a:bodyPr/>
                    <a:lstStyle/>
                    <a:p>
                      <a:pPr indent="0" lvl="0" marL="0" rtl="0" algn="ctr">
                        <a:spcBef>
                          <a:spcPts val="0"/>
                        </a:spcBef>
                        <a:spcAft>
                          <a:spcPts val="0"/>
                        </a:spcAft>
                        <a:buNone/>
                      </a:pPr>
                      <a:r>
                        <a:rPr lang="ko-KR"/>
                        <a:t>25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100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519875">
                <a:tc>
                  <a:txBody>
                    <a:bodyPr/>
                    <a:lstStyle/>
                    <a:p>
                      <a:pPr indent="0" lvl="0" marL="0" rtl="0" algn="ctr">
                        <a:spcBef>
                          <a:spcPts val="0"/>
                        </a:spcBef>
                        <a:spcAft>
                          <a:spcPts val="0"/>
                        </a:spcAft>
                        <a:buNone/>
                      </a:pPr>
                      <a:r>
                        <a:rPr b="1" lang="ko-KR" sz="1000"/>
                        <a:t>절도</a:t>
                      </a:r>
                      <a:endParaRPr b="1"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a:t>27</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16</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107</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BCBE3"/>
                    </a:solidFill>
                  </a:tcPr>
                </a:tc>
                <a:tc>
                  <a:txBody>
                    <a:bodyPr/>
                    <a:lstStyle/>
                    <a:p>
                      <a:pPr indent="0" lvl="0" marL="0" rtl="0" algn="ctr">
                        <a:spcBef>
                          <a:spcPts val="0"/>
                        </a:spcBef>
                        <a:spcAft>
                          <a:spcPts val="0"/>
                        </a:spcAft>
                        <a:buNone/>
                      </a:pPr>
                      <a:r>
                        <a:rPr lang="ko-KR"/>
                        <a:t>150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519875">
                <a:tc>
                  <a:txBody>
                    <a:bodyPr/>
                    <a:lstStyle/>
                    <a:p>
                      <a:pPr indent="0" lvl="0" marL="0" rtl="0" algn="ctr">
                        <a:spcBef>
                          <a:spcPts val="0"/>
                        </a:spcBef>
                        <a:spcAft>
                          <a:spcPts val="0"/>
                        </a:spcAft>
                        <a:buNone/>
                      </a:pPr>
                      <a:r>
                        <a:rPr lang="ko-KR" sz="1000"/>
                        <a:t>총계</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a:t>213</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a:t>76</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a:t>15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a:t>196</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a:t>500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sp>
        <p:nvSpPr>
          <p:cNvPr id="748" name="Google Shape;748;p69"/>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sp>
        <p:nvSpPr>
          <p:cNvPr id="749" name="Google Shape;749;p69"/>
          <p:cNvSpPr txBox="1"/>
          <p:nvPr/>
        </p:nvSpPr>
        <p:spPr>
          <a:xfrm>
            <a:off x="4443425" y="1565700"/>
            <a:ext cx="36291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Nanum Gothic"/>
                <a:ea typeface="Nanum Gothic"/>
                <a:cs typeface="Nanum Gothic"/>
                <a:sym typeface="Nanum Gothic"/>
              </a:rPr>
              <a:t>각 클래스별 </a:t>
            </a:r>
            <a:r>
              <a:rPr b="1" lang="ko-KR">
                <a:latin typeface="Nanum Gothic"/>
                <a:ea typeface="Nanum Gothic"/>
                <a:cs typeface="Nanum Gothic"/>
                <a:sym typeface="Nanum Gothic"/>
              </a:rPr>
              <a:t>재현율(Recall)</a:t>
            </a:r>
            <a:r>
              <a:rPr lang="ko-KR">
                <a:latin typeface="Nanum Gothic"/>
                <a:ea typeface="Nanum Gothic"/>
                <a:cs typeface="Nanum Gothic"/>
                <a:sym typeface="Nanum Gothic"/>
              </a:rPr>
              <a:t>은</a:t>
            </a:r>
            <a:endParaRPr>
              <a:latin typeface="Nanum Gothic"/>
              <a:ea typeface="Nanum Gothic"/>
              <a:cs typeface="Nanum Gothic"/>
              <a:sym typeface="Nanum Gothic"/>
            </a:endParaRPr>
          </a:p>
          <a:p>
            <a:pPr indent="0" lvl="0" marL="0" rtl="0" algn="l">
              <a:spcBef>
                <a:spcPts val="0"/>
              </a:spcBef>
              <a:spcAft>
                <a:spcPts val="0"/>
              </a:spcAft>
              <a:buNone/>
            </a:pPr>
            <a:r>
              <a:t/>
            </a:r>
            <a:endParaRPr>
              <a:latin typeface="Nanum Gothic"/>
              <a:ea typeface="Nanum Gothic"/>
              <a:cs typeface="Nanum Gothic"/>
              <a:sym typeface="Nanum Gothic"/>
            </a:endParaRPr>
          </a:p>
          <a:p>
            <a:pPr indent="0" lvl="0" marL="0" rtl="0" algn="l">
              <a:spcBef>
                <a:spcPts val="0"/>
              </a:spcBef>
              <a:spcAft>
                <a:spcPts val="0"/>
              </a:spcAft>
              <a:buNone/>
            </a:pPr>
            <a:r>
              <a:rPr b="1" lang="ko-KR">
                <a:latin typeface="Nanum Gothic"/>
                <a:ea typeface="Nanum Gothic"/>
                <a:cs typeface="Nanum Gothic"/>
                <a:sym typeface="Nanum Gothic"/>
              </a:rPr>
              <a:t>폭행 : 62.6%</a:t>
            </a:r>
            <a:endParaRPr b="1">
              <a:latin typeface="Nanum Gothic"/>
              <a:ea typeface="Nanum Gothic"/>
              <a:cs typeface="Nanum Gothic"/>
              <a:sym typeface="Nanum Gothic"/>
            </a:endParaRPr>
          </a:p>
          <a:p>
            <a:pPr indent="0" lvl="0" marL="0" rtl="0" algn="l">
              <a:spcBef>
                <a:spcPts val="0"/>
              </a:spcBef>
              <a:spcAft>
                <a:spcPts val="0"/>
              </a:spcAft>
              <a:buNone/>
            </a:pPr>
            <a:r>
              <a:rPr b="1" lang="ko-KR">
                <a:latin typeface="Nanum Gothic"/>
                <a:ea typeface="Nanum Gothic"/>
                <a:cs typeface="Nanum Gothic"/>
                <a:sym typeface="Nanum Gothic"/>
              </a:rPr>
              <a:t>방화:  44%</a:t>
            </a:r>
            <a:endParaRPr b="1">
              <a:latin typeface="Nanum Gothic"/>
              <a:ea typeface="Nanum Gothic"/>
              <a:cs typeface="Nanum Gothic"/>
              <a:sym typeface="Nanum Gothic"/>
            </a:endParaRPr>
          </a:p>
          <a:p>
            <a:pPr indent="0" lvl="0" marL="0" rtl="0" algn="l">
              <a:spcBef>
                <a:spcPts val="0"/>
              </a:spcBef>
              <a:spcAft>
                <a:spcPts val="0"/>
              </a:spcAft>
              <a:buNone/>
            </a:pPr>
            <a:r>
              <a:rPr b="1" lang="ko-KR">
                <a:latin typeface="Nanum Gothic"/>
                <a:ea typeface="Nanum Gothic"/>
                <a:cs typeface="Nanum Gothic"/>
                <a:sym typeface="Nanum Gothic"/>
              </a:rPr>
              <a:t>절도:  5%</a:t>
            </a:r>
            <a:endParaRPr b="1">
              <a:latin typeface="Nanum Gothic"/>
              <a:ea typeface="Nanum Gothic"/>
              <a:cs typeface="Nanum Gothic"/>
              <a:sym typeface="Nanum Gothic"/>
            </a:endParaRPr>
          </a:p>
          <a:p>
            <a:pPr indent="0" lvl="0" marL="0" rtl="0" algn="l">
              <a:spcBef>
                <a:spcPts val="0"/>
              </a:spcBef>
              <a:spcAft>
                <a:spcPts val="0"/>
              </a:spcAft>
              <a:buNone/>
            </a:pPr>
            <a:r>
              <a:rPr b="1" lang="ko-KR">
                <a:latin typeface="Nanum Gothic"/>
                <a:ea typeface="Nanum Gothic"/>
                <a:cs typeface="Nanum Gothic"/>
                <a:sym typeface="Nanum Gothic"/>
              </a:rPr>
              <a:t>정상:  71.3% 로</a:t>
            </a:r>
            <a:endParaRPr b="1">
              <a:latin typeface="Nanum Gothic"/>
              <a:ea typeface="Nanum Gothic"/>
              <a:cs typeface="Nanum Gothic"/>
              <a:sym typeface="Nanum Gothic"/>
            </a:endParaRPr>
          </a:p>
          <a:p>
            <a:pPr indent="0" lvl="0" marL="0" rtl="0" algn="l">
              <a:spcBef>
                <a:spcPts val="0"/>
              </a:spcBef>
              <a:spcAft>
                <a:spcPts val="0"/>
              </a:spcAft>
              <a:buNone/>
            </a:pPr>
            <a:r>
              <a:t/>
            </a:r>
            <a:endParaRPr>
              <a:latin typeface="Nanum Gothic"/>
              <a:ea typeface="Nanum Gothic"/>
              <a:cs typeface="Nanum Gothic"/>
              <a:sym typeface="Nanum Gothic"/>
            </a:endParaRPr>
          </a:p>
          <a:p>
            <a:pPr indent="0" lvl="0" marL="0" rtl="0" algn="l">
              <a:spcBef>
                <a:spcPts val="0"/>
              </a:spcBef>
              <a:spcAft>
                <a:spcPts val="0"/>
              </a:spcAft>
              <a:buNone/>
            </a:pPr>
            <a:r>
              <a:rPr lang="ko-KR">
                <a:latin typeface="Nanum Gothic"/>
                <a:ea typeface="Nanum Gothic"/>
                <a:cs typeface="Nanum Gothic"/>
                <a:sym typeface="Nanum Gothic"/>
              </a:rPr>
              <a:t>해당 모델은 ‘절도’ 및 ‘방화’ Class에 대하여 분류를 못 하는 것으로 보인다.</a:t>
            </a:r>
            <a:endParaRPr>
              <a:latin typeface="Nanum Gothic"/>
              <a:ea typeface="Nanum Gothic"/>
              <a:cs typeface="Nanum Gothic"/>
              <a:sym typeface="Nanum Gothic"/>
            </a:endParaRPr>
          </a:p>
          <a:p>
            <a:pPr indent="0" lvl="0" marL="0" rtl="0" algn="l">
              <a:spcBef>
                <a:spcPts val="0"/>
              </a:spcBef>
              <a:spcAft>
                <a:spcPts val="0"/>
              </a:spcAft>
              <a:buNone/>
            </a:pPr>
            <a:r>
              <a:t/>
            </a:r>
            <a:endParaRPr>
              <a:latin typeface="Nanum Gothic"/>
              <a:ea typeface="Nanum Gothic"/>
              <a:cs typeface="Nanum Gothic"/>
              <a:sym typeface="Nanum Gothic"/>
            </a:endParaRPr>
          </a:p>
          <a:p>
            <a:pPr indent="0" lvl="0" marL="0" rtl="0" algn="l">
              <a:spcBef>
                <a:spcPts val="0"/>
              </a:spcBef>
              <a:spcAft>
                <a:spcPts val="0"/>
              </a:spcAft>
              <a:buNone/>
            </a:pPr>
            <a:r>
              <a:rPr lang="ko-KR">
                <a:latin typeface="Nanum Gothic"/>
                <a:ea typeface="Nanum Gothic"/>
                <a:cs typeface="Nanum Gothic"/>
                <a:sym typeface="Nanum Gothic"/>
              </a:rPr>
              <a:t>‘방화’ 클래스에 대하여는 해당 모델이 Grayscale 이미지에서 RGB 이미지로 input을 변경한다면 개선여지가 보이고</a:t>
            </a:r>
            <a:endParaRPr>
              <a:latin typeface="Nanum Gothic"/>
              <a:ea typeface="Nanum Gothic"/>
              <a:cs typeface="Nanum Gothic"/>
              <a:sym typeface="Nanum Gothic"/>
            </a:endParaRPr>
          </a:p>
          <a:p>
            <a:pPr indent="0" lvl="0" marL="0" rtl="0" algn="l">
              <a:spcBef>
                <a:spcPts val="0"/>
              </a:spcBef>
              <a:spcAft>
                <a:spcPts val="0"/>
              </a:spcAft>
              <a:buNone/>
            </a:pPr>
            <a:r>
              <a:t/>
            </a:r>
            <a:endParaRPr>
              <a:latin typeface="Nanum Gothic"/>
              <a:ea typeface="Nanum Gothic"/>
              <a:cs typeface="Nanum Gothic"/>
              <a:sym typeface="Nanum Gothic"/>
            </a:endParaRPr>
          </a:p>
          <a:p>
            <a:pPr indent="0" lvl="0" marL="0" rtl="0" algn="l">
              <a:spcBef>
                <a:spcPts val="0"/>
              </a:spcBef>
              <a:spcAft>
                <a:spcPts val="0"/>
              </a:spcAft>
              <a:buNone/>
            </a:pPr>
            <a:r>
              <a:rPr lang="ko-KR">
                <a:latin typeface="Nanum Gothic"/>
                <a:ea typeface="Nanum Gothic"/>
                <a:cs typeface="Nanum Gothic"/>
                <a:sym typeface="Nanum Gothic"/>
              </a:rPr>
              <a:t>‘절도’ 클래스에 대하여는 절도하는 장면이 동영상 전체프레임에서 짧은 프레임 속에 행동이 나타나는데 전체프레임에서 균등하게 64프레임을 뽑아냄으로서 Input데이터가 행동을 잘 표현해내지 못했다고 생각한다.</a:t>
            </a:r>
            <a:endParaRPr>
              <a:latin typeface="Nanum Gothic"/>
              <a:ea typeface="Nanum Gothic"/>
              <a:cs typeface="Nanum Gothic"/>
              <a:sym typeface="Nanum Gothic"/>
            </a:endParaRPr>
          </a:p>
          <a:p>
            <a:pPr indent="0" lvl="0" marL="0" rtl="0" algn="l">
              <a:spcBef>
                <a:spcPts val="0"/>
              </a:spcBef>
              <a:spcAft>
                <a:spcPts val="0"/>
              </a:spcAft>
              <a:buNone/>
            </a:pPr>
            <a:r>
              <a:t/>
            </a:r>
            <a:endParaRPr>
              <a:latin typeface="Nanum Gothic"/>
              <a:ea typeface="Nanum Gothic"/>
              <a:cs typeface="Nanum Gothic"/>
              <a:sym typeface="Nanum Gothic"/>
            </a:endParaRPr>
          </a:p>
          <a:p>
            <a:pPr indent="0" lvl="0" marL="0" rtl="0" algn="l">
              <a:spcBef>
                <a:spcPts val="0"/>
              </a:spcBef>
              <a:spcAft>
                <a:spcPts val="0"/>
              </a:spcAft>
              <a:buNone/>
            </a:pPr>
            <a:r>
              <a:t/>
            </a:r>
            <a:endParaRPr>
              <a:latin typeface="Nanum Gothic"/>
              <a:ea typeface="Nanum Gothic"/>
              <a:cs typeface="Nanum Gothic"/>
              <a:sym typeface="Nanum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70"/>
          <p:cNvSpPr txBox="1"/>
          <p:nvPr>
            <p:ph idx="1" type="body"/>
          </p:nvPr>
        </p:nvSpPr>
        <p:spPr>
          <a:xfrm>
            <a:off x="104550" y="821875"/>
            <a:ext cx="8858400" cy="59976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3. 딥러닝 모델개발</a:t>
            </a:r>
            <a:r>
              <a:rPr b="1" lang="ko-KR" sz="2000">
                <a:solidFill>
                  <a:schemeClr val="hlink"/>
                </a:solidFill>
              </a:rPr>
              <a:t> - Summary</a:t>
            </a:r>
            <a:endParaRPr b="1" sz="1500"/>
          </a:p>
          <a:p>
            <a:pPr indent="0" lvl="0" marL="0" rtl="0" algn="just">
              <a:lnSpc>
                <a:spcPct val="100000"/>
              </a:lnSpc>
              <a:spcBef>
                <a:spcPts val="0"/>
              </a:spcBef>
              <a:spcAft>
                <a:spcPts val="0"/>
              </a:spcAft>
              <a:buNone/>
            </a:pPr>
            <a:r>
              <a:t/>
            </a:r>
            <a:endParaRPr b="1" sz="1500"/>
          </a:p>
        </p:txBody>
      </p:sp>
      <p:sp>
        <p:nvSpPr>
          <p:cNvPr id="755" name="Google Shape;755;p70"/>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graphicFrame>
        <p:nvGraphicFramePr>
          <p:cNvPr id="756" name="Google Shape;756;p70"/>
          <p:cNvGraphicFramePr/>
          <p:nvPr/>
        </p:nvGraphicFramePr>
        <p:xfrm>
          <a:off x="351538" y="1466125"/>
          <a:ext cx="3000000" cy="3000000"/>
        </p:xfrm>
        <a:graphic>
          <a:graphicData uri="http://schemas.openxmlformats.org/drawingml/2006/table">
            <a:tbl>
              <a:tblPr>
                <a:noFill/>
                <a:tableStyleId>{72F3987B-600C-41DB-9A22-5B34286B14CA}</a:tableStyleId>
              </a:tblPr>
              <a:tblGrid>
                <a:gridCol w="1409850"/>
                <a:gridCol w="1133900"/>
                <a:gridCol w="1297625"/>
                <a:gridCol w="1011500"/>
                <a:gridCol w="1184475"/>
                <a:gridCol w="1106650"/>
                <a:gridCol w="1308250"/>
              </a:tblGrid>
              <a:tr h="437125">
                <a:tc rowSpan="2">
                  <a:txBody>
                    <a:bodyPr/>
                    <a:lstStyle/>
                    <a:p>
                      <a:pPr indent="0" lvl="0" marL="0" rtl="0" algn="ctr">
                        <a:spcBef>
                          <a:spcPts val="0"/>
                        </a:spcBef>
                        <a:spcAft>
                          <a:spcPts val="0"/>
                        </a:spcAft>
                        <a:buNone/>
                      </a:pPr>
                      <a:r>
                        <a:rPr b="1" lang="ko-KR"/>
                        <a:t>BackBone</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rowSpan="2">
                  <a:txBody>
                    <a:bodyPr/>
                    <a:lstStyle/>
                    <a:p>
                      <a:pPr indent="0" lvl="0" marL="0" rtl="0" algn="ctr">
                        <a:spcBef>
                          <a:spcPts val="0"/>
                        </a:spcBef>
                        <a:spcAft>
                          <a:spcPts val="0"/>
                        </a:spcAft>
                        <a:buNone/>
                      </a:pPr>
                      <a:r>
                        <a:rPr b="1" lang="ko-KR"/>
                        <a:t>Optimizer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rowSpan="2">
                  <a:txBody>
                    <a:bodyPr/>
                    <a:lstStyle/>
                    <a:p>
                      <a:pPr indent="0" lvl="0" marL="0" rtl="0" algn="ctr">
                        <a:spcBef>
                          <a:spcPts val="0"/>
                        </a:spcBef>
                        <a:spcAft>
                          <a:spcPts val="0"/>
                        </a:spcAft>
                        <a:buNone/>
                      </a:pPr>
                      <a:r>
                        <a:rPr b="1" lang="ko-KR"/>
                        <a:t>Slow, Fast Layer 갯수</a:t>
                      </a:r>
                      <a:endParaRPr b="1"/>
                    </a:p>
                  </a:txBody>
                  <a:tcPr marT="91425" marB="91425" marR="91425" marL="91425" anchor="ctr">
                    <a:lnL cap="flat" cmpd="sng" w="9525">
                      <a:solidFill>
                        <a:srgbClr val="9E9E9E"/>
                      </a:solidFill>
                      <a:prstDash val="solid"/>
                      <a:round/>
                      <a:headEnd len="sm" w="sm" type="none"/>
                      <a:tailEnd len="sm" w="sm" type="none"/>
                    </a:lnL>
                    <a:solidFill>
                      <a:srgbClr val="C9DAF8"/>
                    </a:solidFill>
                  </a:tcPr>
                </a:tc>
                <a:tc rowSpan="2">
                  <a:txBody>
                    <a:bodyPr/>
                    <a:lstStyle/>
                    <a:p>
                      <a:pPr indent="0" lvl="0" marL="0" rtl="0" algn="ctr">
                        <a:spcBef>
                          <a:spcPts val="0"/>
                        </a:spcBef>
                        <a:spcAft>
                          <a:spcPts val="0"/>
                        </a:spcAft>
                        <a:buNone/>
                      </a:pPr>
                      <a:r>
                        <a:rPr b="1" lang="ko-KR"/>
                        <a:t>Epoch</a:t>
                      </a:r>
                      <a:endParaRPr b="1"/>
                    </a:p>
                  </a:txBody>
                  <a:tcPr marT="91425" marB="91425" marR="91425" marL="91425" anchor="ctr">
                    <a:solidFill>
                      <a:srgbClr val="C9DAF8"/>
                    </a:solidFill>
                  </a:tcPr>
                </a:tc>
                <a:tc rowSpan="2">
                  <a:txBody>
                    <a:bodyPr/>
                    <a:lstStyle/>
                    <a:p>
                      <a:pPr indent="0" lvl="0" marL="0" rtl="0" algn="ctr">
                        <a:spcBef>
                          <a:spcPts val="0"/>
                        </a:spcBef>
                        <a:spcAft>
                          <a:spcPts val="0"/>
                        </a:spcAft>
                        <a:buNone/>
                      </a:pPr>
                      <a:r>
                        <a:rPr b="1" lang="ko-KR"/>
                        <a:t>Dropout </a:t>
                      </a:r>
                      <a:endParaRPr b="1"/>
                    </a:p>
                    <a:p>
                      <a:pPr indent="0" lvl="0" marL="0" rtl="0" algn="ctr">
                        <a:spcBef>
                          <a:spcPts val="0"/>
                        </a:spcBef>
                        <a:spcAft>
                          <a:spcPts val="0"/>
                        </a:spcAft>
                        <a:buNone/>
                      </a:pPr>
                      <a:r>
                        <a:rPr b="1" lang="ko-KR"/>
                        <a:t>강도</a:t>
                      </a:r>
                      <a:endParaRPr b="1"/>
                    </a:p>
                  </a:txBody>
                  <a:tcPr marT="91425" marB="91425" marR="91425" marL="91425" anchor="ctr">
                    <a:solidFill>
                      <a:srgbClr val="C9DAF8"/>
                    </a:solidFill>
                  </a:tcPr>
                </a:tc>
                <a:tc gridSpan="2">
                  <a:txBody>
                    <a:bodyPr/>
                    <a:lstStyle/>
                    <a:p>
                      <a:pPr indent="0" lvl="0" marL="0" rtl="0" algn="ctr">
                        <a:spcBef>
                          <a:spcPts val="0"/>
                        </a:spcBef>
                        <a:spcAft>
                          <a:spcPts val="0"/>
                        </a:spcAft>
                        <a:buNone/>
                      </a:pPr>
                      <a:r>
                        <a:rPr b="1" lang="ko-KR"/>
                        <a:t>Evaluate</a:t>
                      </a:r>
                      <a:endParaRPr b="1"/>
                    </a:p>
                  </a:txBody>
                  <a:tcPr marT="91425" marB="91425" marR="91425" marL="91425" anchor="ctr">
                    <a:solidFill>
                      <a:srgbClr val="C9DAF8"/>
                    </a:solidFill>
                  </a:tcPr>
                </a:tc>
                <a:tc hMerge="1"/>
              </a:tr>
              <a:tr h="599175">
                <a:tc vMerge="1"/>
                <a:tc vMerge="1"/>
                <a:tc vMerge="1"/>
                <a:tc vMerge="1"/>
                <a:tc vMerge="1"/>
                <a:tc>
                  <a:txBody>
                    <a:bodyPr/>
                    <a:lstStyle/>
                    <a:p>
                      <a:pPr indent="0" lvl="0" marL="0" rtl="0" algn="ctr">
                        <a:spcBef>
                          <a:spcPts val="0"/>
                        </a:spcBef>
                        <a:spcAft>
                          <a:spcPts val="0"/>
                        </a:spcAft>
                        <a:buNone/>
                      </a:pPr>
                      <a:r>
                        <a:rPr b="1" lang="ko-KR"/>
                        <a:t>Loss</a:t>
                      </a:r>
                      <a:endParaRPr b="1"/>
                    </a:p>
                  </a:txBody>
                  <a:tcPr marT="91425" marB="91425" marR="91425" marL="91425" anchor="ctr">
                    <a:solidFill>
                      <a:srgbClr val="C9DAF8"/>
                    </a:solidFill>
                  </a:tcPr>
                </a:tc>
                <a:tc>
                  <a:txBody>
                    <a:bodyPr/>
                    <a:lstStyle/>
                    <a:p>
                      <a:pPr indent="0" lvl="0" marL="0" rtl="0" algn="ctr">
                        <a:spcBef>
                          <a:spcPts val="0"/>
                        </a:spcBef>
                        <a:spcAft>
                          <a:spcPts val="0"/>
                        </a:spcAft>
                        <a:buNone/>
                      </a:pPr>
                      <a:r>
                        <a:rPr b="1" lang="ko-KR">
                          <a:solidFill>
                            <a:schemeClr val="dk1"/>
                          </a:solidFill>
                        </a:rPr>
                        <a:t>Accuracy</a:t>
                      </a:r>
                      <a:endParaRPr b="1"/>
                    </a:p>
                  </a:txBody>
                  <a:tcPr marT="91425" marB="91425" marR="91425" marL="91425" anchor="ctr">
                    <a:solidFill>
                      <a:srgbClr val="C9DAF8"/>
                    </a:solidFill>
                  </a:tcPr>
                </a:tc>
              </a:tr>
              <a:tr h="710175">
                <a:tc>
                  <a:txBody>
                    <a:bodyPr/>
                    <a:lstStyle/>
                    <a:p>
                      <a:pPr indent="0" lvl="0" marL="0" rtl="0" algn="ctr">
                        <a:spcBef>
                          <a:spcPts val="0"/>
                        </a:spcBef>
                        <a:spcAft>
                          <a:spcPts val="0"/>
                        </a:spcAft>
                        <a:buNone/>
                      </a:pPr>
                      <a:r>
                        <a:rPr lang="ko-KR"/>
                        <a:t>Resnet50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KR"/>
                        <a:t>Adam</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ko-KR"/>
                        <a:t>4</a:t>
                      </a:r>
                      <a:endParaRPr/>
                    </a:p>
                  </a:txBody>
                  <a:tcPr marT="91425" marB="91425" marR="91425" marL="91425" anchor="ctr"/>
                </a:tc>
                <a:tc>
                  <a:txBody>
                    <a:bodyPr/>
                    <a:lstStyle/>
                    <a:p>
                      <a:pPr indent="0" lvl="0" marL="0" rtl="0" algn="ctr">
                        <a:spcBef>
                          <a:spcPts val="0"/>
                        </a:spcBef>
                        <a:spcAft>
                          <a:spcPts val="0"/>
                        </a:spcAft>
                        <a:buNone/>
                      </a:pPr>
                      <a:r>
                        <a:rPr lang="ko-KR"/>
                        <a:t>10</a:t>
                      </a:r>
                      <a:endParaRPr/>
                    </a:p>
                  </a:txBody>
                  <a:tcPr marT="91425" marB="91425" marR="91425" marL="91425" anchor="ctr"/>
                </a:tc>
                <a:tc>
                  <a:txBody>
                    <a:bodyPr/>
                    <a:lstStyle/>
                    <a:p>
                      <a:pPr indent="0" lvl="0" marL="0" rtl="0" algn="ctr">
                        <a:spcBef>
                          <a:spcPts val="0"/>
                        </a:spcBef>
                        <a:spcAft>
                          <a:spcPts val="0"/>
                        </a:spcAft>
                        <a:buNone/>
                      </a:pPr>
                      <a:r>
                        <a:rPr lang="ko-KR"/>
                        <a:t>상</a:t>
                      </a:r>
                      <a:endParaRPr/>
                    </a:p>
                  </a:txBody>
                  <a:tcPr marT="91425" marB="91425" marR="91425" marL="91425" anchor="ctr"/>
                </a:tc>
                <a:tc>
                  <a:txBody>
                    <a:bodyPr/>
                    <a:lstStyle/>
                    <a:p>
                      <a:pPr indent="0" lvl="0" marL="0" rtl="0" algn="ctr">
                        <a:spcBef>
                          <a:spcPts val="0"/>
                        </a:spcBef>
                        <a:spcAft>
                          <a:spcPts val="0"/>
                        </a:spcAft>
                        <a:buNone/>
                      </a:pPr>
                      <a:r>
                        <a:rPr lang="ko-KR">
                          <a:solidFill>
                            <a:schemeClr val="dk1"/>
                          </a:solidFill>
                          <a:latin typeface="Nanum Gothic"/>
                          <a:ea typeface="Nanum Gothic"/>
                          <a:cs typeface="Nanum Gothic"/>
                          <a:sym typeface="Nanum Gothic"/>
                        </a:rPr>
                        <a:t>8.55714</a:t>
                      </a:r>
                      <a:endParaRPr/>
                    </a:p>
                  </a:txBody>
                  <a:tcPr marT="91425" marB="91425" marR="91425" marL="91425" anchor="ctr"/>
                </a:tc>
                <a:tc>
                  <a:txBody>
                    <a:bodyPr/>
                    <a:lstStyle/>
                    <a:p>
                      <a:pPr indent="0" lvl="0" marL="0" rtl="0" algn="ctr">
                        <a:spcBef>
                          <a:spcPts val="0"/>
                        </a:spcBef>
                        <a:spcAft>
                          <a:spcPts val="0"/>
                        </a:spcAft>
                        <a:buNone/>
                      </a:pPr>
                      <a:r>
                        <a:rPr lang="ko-KR">
                          <a:solidFill>
                            <a:schemeClr val="dk1"/>
                          </a:solidFill>
                          <a:latin typeface="Nanum Gothic"/>
                          <a:ea typeface="Nanum Gothic"/>
                          <a:cs typeface="Nanum Gothic"/>
                          <a:sym typeface="Nanum Gothic"/>
                        </a:rPr>
                        <a:t>0.28200</a:t>
                      </a:r>
                      <a:endParaRPr>
                        <a:solidFill>
                          <a:schemeClr val="dk1"/>
                        </a:solidFill>
                        <a:latin typeface="Nanum Gothic"/>
                        <a:ea typeface="Nanum Gothic"/>
                        <a:cs typeface="Nanum Gothic"/>
                        <a:sym typeface="Nanum Gothic"/>
                      </a:endParaRPr>
                    </a:p>
                  </a:txBody>
                  <a:tcPr marT="91425" marB="91425" marR="91425" marL="91425" anchor="ctr"/>
                </a:tc>
              </a:tr>
              <a:tr h="710175">
                <a:tc>
                  <a:txBody>
                    <a:bodyPr/>
                    <a:lstStyle/>
                    <a:p>
                      <a:pPr indent="0" lvl="0" marL="0" rtl="0" algn="ctr">
                        <a:spcBef>
                          <a:spcPts val="0"/>
                        </a:spcBef>
                        <a:spcAft>
                          <a:spcPts val="0"/>
                        </a:spcAft>
                        <a:buNone/>
                      </a:pPr>
                      <a:r>
                        <a:rPr b="1" lang="ko-KR">
                          <a:solidFill>
                            <a:srgbClr val="0000FF"/>
                          </a:solidFill>
                        </a:rPr>
                        <a:t>Resnet50</a:t>
                      </a:r>
                      <a:endParaRPr b="1">
                        <a:solidFill>
                          <a:srgbClr val="0000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ko-KR">
                          <a:solidFill>
                            <a:srgbClr val="0000FF"/>
                          </a:solidFill>
                        </a:rPr>
                        <a:t>Sgd</a:t>
                      </a:r>
                      <a:endParaRPr b="1">
                        <a:solidFill>
                          <a:srgbClr val="0000FF"/>
                        </a:solidFill>
                      </a:endParaRPr>
                    </a:p>
                  </a:txBody>
                  <a:tcPr marT="91425" marB="91425" marR="91425" marL="91425" anchor="ctr">
                    <a:lnL cap="flat" cmpd="sng" w="9525">
                      <a:solidFill>
                        <a:srgbClr val="9E9E9E"/>
                      </a:solidFill>
                      <a:prstDash val="solid"/>
                      <a:round/>
                      <a:headEnd len="sm" w="sm" type="none"/>
                      <a:tailEnd len="sm" w="sm" type="none"/>
                    </a:lnL>
                    <a:solidFill>
                      <a:srgbClr val="FFFF00"/>
                    </a:solidFill>
                  </a:tcPr>
                </a:tc>
                <a:tc>
                  <a:txBody>
                    <a:bodyPr/>
                    <a:lstStyle/>
                    <a:p>
                      <a:pPr indent="0" lvl="0" marL="0" rtl="0" algn="ctr">
                        <a:spcBef>
                          <a:spcPts val="0"/>
                        </a:spcBef>
                        <a:spcAft>
                          <a:spcPts val="0"/>
                        </a:spcAft>
                        <a:buNone/>
                      </a:pPr>
                      <a:r>
                        <a:rPr b="1" lang="ko-KR">
                          <a:solidFill>
                            <a:srgbClr val="0000FF"/>
                          </a:solidFill>
                        </a:rPr>
                        <a:t>4</a:t>
                      </a:r>
                      <a:endParaRPr b="1">
                        <a:solidFill>
                          <a:srgbClr val="0000FF"/>
                        </a:solidFill>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b="1" lang="ko-KR">
                          <a:solidFill>
                            <a:srgbClr val="0000FF"/>
                          </a:solidFill>
                        </a:rPr>
                        <a:t>10</a:t>
                      </a:r>
                      <a:endParaRPr b="1">
                        <a:solidFill>
                          <a:srgbClr val="0000FF"/>
                        </a:solidFill>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b="1" lang="ko-KR">
                          <a:solidFill>
                            <a:srgbClr val="0000FF"/>
                          </a:solidFill>
                        </a:rPr>
                        <a:t>상</a:t>
                      </a:r>
                      <a:endParaRPr b="1">
                        <a:solidFill>
                          <a:srgbClr val="0000FF"/>
                        </a:solidFill>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b="1" lang="ko-KR">
                          <a:solidFill>
                            <a:srgbClr val="0000FF"/>
                          </a:solidFill>
                          <a:latin typeface="Nanum Gothic"/>
                          <a:ea typeface="Nanum Gothic"/>
                          <a:cs typeface="Nanum Gothic"/>
                          <a:sym typeface="Nanum Gothic"/>
                        </a:rPr>
                        <a:t>1.43994</a:t>
                      </a:r>
                      <a:endParaRPr b="1">
                        <a:solidFill>
                          <a:srgbClr val="0000FF"/>
                        </a:solidFill>
                      </a:endParaRPr>
                    </a:p>
                  </a:txBody>
                  <a:tcPr marT="91425" marB="91425" marR="91425" marL="91425" anchor="ctr">
                    <a:solidFill>
                      <a:srgbClr val="FFFF00"/>
                    </a:solidFill>
                  </a:tcPr>
                </a:tc>
                <a:tc>
                  <a:txBody>
                    <a:bodyPr/>
                    <a:lstStyle/>
                    <a:p>
                      <a:pPr indent="0" lvl="0" marL="0" rtl="0" algn="ctr">
                        <a:spcBef>
                          <a:spcPts val="0"/>
                        </a:spcBef>
                        <a:spcAft>
                          <a:spcPts val="0"/>
                        </a:spcAft>
                        <a:buClr>
                          <a:schemeClr val="dk1"/>
                        </a:buClr>
                        <a:buSzPts val="1100"/>
                        <a:buFont typeface="Arial"/>
                        <a:buNone/>
                      </a:pPr>
                      <a:r>
                        <a:rPr b="1" lang="ko-KR">
                          <a:solidFill>
                            <a:srgbClr val="0000FF"/>
                          </a:solidFill>
                          <a:latin typeface="Nanum Gothic"/>
                          <a:ea typeface="Nanum Gothic"/>
                          <a:cs typeface="Nanum Gothic"/>
                          <a:sym typeface="Nanum Gothic"/>
                        </a:rPr>
                        <a:t>0.42599</a:t>
                      </a:r>
                      <a:endParaRPr b="1">
                        <a:solidFill>
                          <a:srgbClr val="0000FF"/>
                        </a:solidFill>
                        <a:latin typeface="Nanum Gothic"/>
                        <a:ea typeface="Nanum Gothic"/>
                        <a:cs typeface="Nanum Gothic"/>
                        <a:sym typeface="Nanum Gothic"/>
                      </a:endParaRPr>
                    </a:p>
                  </a:txBody>
                  <a:tcPr marT="91425" marB="91425" marR="91425" marL="91425" anchor="ctr">
                    <a:solidFill>
                      <a:srgbClr val="FFFF00"/>
                    </a:solidFill>
                  </a:tcPr>
                </a:tc>
              </a:tr>
              <a:tr h="710175">
                <a:tc>
                  <a:txBody>
                    <a:bodyPr/>
                    <a:lstStyle/>
                    <a:p>
                      <a:pPr indent="0" lvl="0" marL="0" rtl="0" algn="ctr">
                        <a:spcBef>
                          <a:spcPts val="0"/>
                        </a:spcBef>
                        <a:spcAft>
                          <a:spcPts val="0"/>
                        </a:spcAft>
                        <a:buNone/>
                      </a:pPr>
                      <a:r>
                        <a:rPr lang="ko-KR"/>
                        <a:t>Resnet101</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KR">
                          <a:solidFill>
                            <a:schemeClr val="dk1"/>
                          </a:solidFill>
                        </a:rPr>
                        <a:t>Sgd</a:t>
                      </a:r>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ko-KR"/>
                        <a:t>4</a:t>
                      </a:r>
                      <a:endParaRPr/>
                    </a:p>
                  </a:txBody>
                  <a:tcPr marT="91425" marB="91425" marR="91425" marL="91425" anchor="ctr"/>
                </a:tc>
                <a:tc>
                  <a:txBody>
                    <a:bodyPr/>
                    <a:lstStyle/>
                    <a:p>
                      <a:pPr indent="0" lvl="0" marL="0" rtl="0" algn="ctr">
                        <a:spcBef>
                          <a:spcPts val="0"/>
                        </a:spcBef>
                        <a:spcAft>
                          <a:spcPts val="0"/>
                        </a:spcAft>
                        <a:buNone/>
                      </a:pPr>
                      <a:r>
                        <a:rPr lang="ko-KR"/>
                        <a:t>10</a:t>
                      </a:r>
                      <a:endParaRPr/>
                    </a:p>
                  </a:txBody>
                  <a:tcPr marT="91425" marB="91425" marR="91425" marL="91425" anchor="ctr"/>
                </a:tc>
                <a:tc>
                  <a:txBody>
                    <a:bodyPr/>
                    <a:lstStyle/>
                    <a:p>
                      <a:pPr indent="0" lvl="0" marL="0" rtl="0" algn="ctr">
                        <a:spcBef>
                          <a:spcPts val="0"/>
                        </a:spcBef>
                        <a:spcAft>
                          <a:spcPts val="0"/>
                        </a:spcAft>
                        <a:buNone/>
                      </a:pPr>
                      <a:r>
                        <a:rPr lang="ko-KR"/>
                        <a:t>상</a:t>
                      </a:r>
                      <a:endParaRPr/>
                    </a:p>
                  </a:txBody>
                  <a:tcPr marT="91425" marB="91425" marR="91425" marL="91425" anchor="ctr"/>
                </a:tc>
                <a:tc>
                  <a:txBody>
                    <a:bodyPr/>
                    <a:lstStyle/>
                    <a:p>
                      <a:pPr indent="0" lvl="0" marL="0" rtl="0" algn="ctr">
                        <a:spcBef>
                          <a:spcPts val="0"/>
                        </a:spcBef>
                        <a:spcAft>
                          <a:spcPts val="0"/>
                        </a:spcAft>
                        <a:buNone/>
                      </a:pPr>
                      <a:r>
                        <a:rPr lang="ko-KR">
                          <a:solidFill>
                            <a:schemeClr val="dk1"/>
                          </a:solidFill>
                          <a:latin typeface="Nanum Gothic"/>
                          <a:ea typeface="Nanum Gothic"/>
                          <a:cs typeface="Nanum Gothic"/>
                          <a:sym typeface="Nanum Gothic"/>
                        </a:rPr>
                        <a:t>1.55484</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ko-KR">
                          <a:solidFill>
                            <a:schemeClr val="dk1"/>
                          </a:solidFill>
                          <a:latin typeface="Nanum Gothic"/>
                          <a:ea typeface="Nanum Gothic"/>
                          <a:cs typeface="Nanum Gothic"/>
                          <a:sym typeface="Nanum Gothic"/>
                        </a:rPr>
                        <a:t>0.23600</a:t>
                      </a:r>
                      <a:endParaRPr>
                        <a:solidFill>
                          <a:schemeClr val="dk1"/>
                        </a:solidFill>
                        <a:latin typeface="Nanum Gothic"/>
                        <a:ea typeface="Nanum Gothic"/>
                        <a:cs typeface="Nanum Gothic"/>
                        <a:sym typeface="Nanum Gothic"/>
                      </a:endParaRPr>
                    </a:p>
                  </a:txBody>
                  <a:tcPr marT="91425" marB="91425" marR="91425" marL="91425" anchor="ctr"/>
                </a:tc>
              </a:tr>
              <a:tr h="710175">
                <a:tc>
                  <a:txBody>
                    <a:bodyPr/>
                    <a:lstStyle/>
                    <a:p>
                      <a:pPr indent="0" lvl="0" marL="0" rtl="0" algn="ctr">
                        <a:spcBef>
                          <a:spcPts val="0"/>
                        </a:spcBef>
                        <a:spcAft>
                          <a:spcPts val="0"/>
                        </a:spcAft>
                        <a:buNone/>
                      </a:pPr>
                      <a:r>
                        <a:rPr lang="ko-KR"/>
                        <a:t>Resnet151</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KR">
                          <a:solidFill>
                            <a:schemeClr val="dk1"/>
                          </a:solidFill>
                        </a:rPr>
                        <a:t>Sgd</a:t>
                      </a:r>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ko-KR"/>
                        <a:t>4</a:t>
                      </a:r>
                      <a:endParaRPr/>
                    </a:p>
                  </a:txBody>
                  <a:tcPr marT="91425" marB="91425" marR="91425" marL="91425" anchor="ctr"/>
                </a:tc>
                <a:tc>
                  <a:txBody>
                    <a:bodyPr/>
                    <a:lstStyle/>
                    <a:p>
                      <a:pPr indent="0" lvl="0" marL="0" rtl="0" algn="ctr">
                        <a:spcBef>
                          <a:spcPts val="0"/>
                        </a:spcBef>
                        <a:spcAft>
                          <a:spcPts val="0"/>
                        </a:spcAft>
                        <a:buNone/>
                      </a:pPr>
                      <a:r>
                        <a:rPr lang="ko-KR"/>
                        <a:t>10</a:t>
                      </a:r>
                      <a:endParaRPr/>
                    </a:p>
                  </a:txBody>
                  <a:tcPr marT="91425" marB="91425" marR="91425" marL="91425" anchor="ctr"/>
                </a:tc>
                <a:tc>
                  <a:txBody>
                    <a:bodyPr/>
                    <a:lstStyle/>
                    <a:p>
                      <a:pPr indent="0" lvl="0" marL="0" rtl="0" algn="ctr">
                        <a:spcBef>
                          <a:spcPts val="0"/>
                        </a:spcBef>
                        <a:spcAft>
                          <a:spcPts val="0"/>
                        </a:spcAft>
                        <a:buNone/>
                      </a:pPr>
                      <a:r>
                        <a:rPr lang="ko-KR"/>
                        <a:t>상</a:t>
                      </a:r>
                      <a:endParaRPr/>
                    </a:p>
                  </a:txBody>
                  <a:tcPr marT="91425" marB="91425" marR="91425" marL="91425" anchor="ctr"/>
                </a:tc>
                <a:tc>
                  <a:txBody>
                    <a:bodyPr/>
                    <a:lstStyle/>
                    <a:p>
                      <a:pPr indent="0" lvl="0" marL="0" rtl="0" algn="ctr">
                        <a:spcBef>
                          <a:spcPts val="0"/>
                        </a:spcBef>
                        <a:spcAft>
                          <a:spcPts val="0"/>
                        </a:spcAft>
                        <a:buNone/>
                      </a:pPr>
                      <a:r>
                        <a:rPr lang="ko-KR">
                          <a:solidFill>
                            <a:schemeClr val="dk1"/>
                          </a:solidFill>
                          <a:latin typeface="Nanum Gothic"/>
                          <a:ea typeface="Nanum Gothic"/>
                          <a:cs typeface="Nanum Gothic"/>
                          <a:sym typeface="Nanum Gothic"/>
                        </a:rPr>
                        <a:t>2.17432</a:t>
                      </a:r>
                      <a:endParaRPr/>
                    </a:p>
                  </a:txBody>
                  <a:tcPr marT="91425" marB="91425" marR="91425" marL="91425" anchor="ctr"/>
                </a:tc>
                <a:tc>
                  <a:txBody>
                    <a:bodyPr/>
                    <a:lstStyle/>
                    <a:p>
                      <a:pPr indent="0" lvl="0" marL="0" rtl="0" algn="ctr">
                        <a:spcBef>
                          <a:spcPts val="0"/>
                        </a:spcBef>
                        <a:spcAft>
                          <a:spcPts val="0"/>
                        </a:spcAft>
                        <a:buNone/>
                      </a:pPr>
                      <a:r>
                        <a:rPr lang="ko-KR">
                          <a:solidFill>
                            <a:schemeClr val="dk1"/>
                          </a:solidFill>
                          <a:latin typeface="Nanum Gothic"/>
                          <a:ea typeface="Nanum Gothic"/>
                          <a:cs typeface="Nanum Gothic"/>
                          <a:sym typeface="Nanum Gothic"/>
                        </a:rPr>
                        <a:t>0.30000</a:t>
                      </a:r>
                      <a:endParaRPr>
                        <a:solidFill>
                          <a:schemeClr val="dk1"/>
                        </a:solidFill>
                        <a:latin typeface="Nanum Gothic"/>
                        <a:ea typeface="Nanum Gothic"/>
                        <a:cs typeface="Nanum Gothic"/>
                        <a:sym typeface="Nanum Gothic"/>
                      </a:endParaRPr>
                    </a:p>
                  </a:txBody>
                  <a:tcPr marT="91425" marB="91425" marR="91425" marL="91425" anchor="ctr"/>
                </a:tc>
              </a:tr>
              <a:tr h="710175">
                <a:tc>
                  <a:txBody>
                    <a:bodyPr/>
                    <a:lstStyle/>
                    <a:p>
                      <a:pPr indent="0" lvl="0" marL="0" rtl="0" algn="ctr">
                        <a:spcBef>
                          <a:spcPts val="0"/>
                        </a:spcBef>
                        <a:spcAft>
                          <a:spcPts val="0"/>
                        </a:spcAft>
                        <a:buNone/>
                      </a:pPr>
                      <a:r>
                        <a:rPr lang="ko-KR">
                          <a:solidFill>
                            <a:schemeClr val="dk1"/>
                          </a:solidFill>
                        </a:rPr>
                        <a:t>Resnet50</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KR">
                          <a:solidFill>
                            <a:schemeClr val="dk1"/>
                          </a:solidFill>
                        </a:rPr>
                        <a:t>Sgd</a:t>
                      </a:r>
                      <a:endParaRPr/>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KR"/>
                        <a:t>3</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KR"/>
                        <a:t>10</a:t>
                      </a:r>
                      <a:endParaRPr/>
                    </a:p>
                  </a:txBody>
                  <a:tcPr marT="91425" marB="91425" marR="91425" marL="91425" anchor="ctr"/>
                </a:tc>
                <a:tc>
                  <a:txBody>
                    <a:bodyPr/>
                    <a:lstStyle/>
                    <a:p>
                      <a:pPr indent="0" lvl="0" marL="0" rtl="0" algn="ctr">
                        <a:spcBef>
                          <a:spcPts val="0"/>
                        </a:spcBef>
                        <a:spcAft>
                          <a:spcPts val="0"/>
                        </a:spcAft>
                        <a:buNone/>
                      </a:pPr>
                      <a:r>
                        <a:rPr lang="ko-KR"/>
                        <a:t>상</a:t>
                      </a:r>
                      <a:endParaRPr/>
                    </a:p>
                  </a:txBody>
                  <a:tcPr marT="91425" marB="91425" marR="91425" marL="91425" anchor="ctr"/>
                </a:tc>
                <a:tc>
                  <a:txBody>
                    <a:bodyPr/>
                    <a:lstStyle/>
                    <a:p>
                      <a:pPr indent="0" lvl="0" marL="0" rtl="0" algn="ctr">
                        <a:spcBef>
                          <a:spcPts val="0"/>
                        </a:spcBef>
                        <a:spcAft>
                          <a:spcPts val="0"/>
                        </a:spcAft>
                        <a:buNone/>
                      </a:pPr>
                      <a:r>
                        <a:rPr lang="ko-KR">
                          <a:solidFill>
                            <a:schemeClr val="dk1"/>
                          </a:solidFill>
                          <a:latin typeface="Nanum Gothic"/>
                          <a:ea typeface="Nanum Gothic"/>
                          <a:cs typeface="Nanum Gothic"/>
                          <a:sym typeface="Nanum Gothic"/>
                        </a:rPr>
                        <a:t>2.02988</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ko-KR">
                          <a:solidFill>
                            <a:schemeClr val="dk1"/>
                          </a:solidFill>
                          <a:latin typeface="Nanum Gothic"/>
                          <a:ea typeface="Nanum Gothic"/>
                          <a:cs typeface="Nanum Gothic"/>
                          <a:sym typeface="Nanum Gothic"/>
                        </a:rPr>
                        <a:t>0.34400</a:t>
                      </a:r>
                      <a:endParaRPr>
                        <a:solidFill>
                          <a:schemeClr val="dk1"/>
                        </a:solidFill>
                        <a:latin typeface="Nanum Gothic"/>
                        <a:ea typeface="Nanum Gothic"/>
                        <a:cs typeface="Nanum Gothic"/>
                        <a:sym typeface="Nanum Gothic"/>
                      </a:endParaRPr>
                    </a:p>
                  </a:txBody>
                  <a:tcPr marT="91425" marB="91425" marR="91425" marL="91425" anchor="ctr"/>
                </a:tc>
              </a:tr>
              <a:tr h="710175">
                <a:tc>
                  <a:txBody>
                    <a:bodyPr/>
                    <a:lstStyle/>
                    <a:p>
                      <a:pPr indent="0" lvl="0" marL="0" rtl="0" algn="ctr">
                        <a:spcBef>
                          <a:spcPts val="0"/>
                        </a:spcBef>
                        <a:spcAft>
                          <a:spcPts val="0"/>
                        </a:spcAft>
                        <a:buNone/>
                      </a:pPr>
                      <a:r>
                        <a:rPr b="1" lang="ko-KR">
                          <a:solidFill>
                            <a:srgbClr val="FF0000"/>
                          </a:solidFill>
                        </a:rPr>
                        <a:t>Resnet50</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ko-KR">
                          <a:solidFill>
                            <a:srgbClr val="FF0000"/>
                          </a:solidFill>
                        </a:rPr>
                        <a:t>Sgd</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ko-KR">
                          <a:solidFill>
                            <a:srgbClr val="FF0000"/>
                          </a:solidFill>
                        </a:rPr>
                        <a:t>4</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ko-KR">
                          <a:solidFill>
                            <a:srgbClr val="FF0000"/>
                          </a:solidFill>
                        </a:rPr>
                        <a:t>30</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solidFill>
                      <a:srgbClr val="FFFF00"/>
                    </a:solidFill>
                  </a:tcPr>
                </a:tc>
                <a:tc>
                  <a:txBody>
                    <a:bodyPr/>
                    <a:lstStyle/>
                    <a:p>
                      <a:pPr indent="0" lvl="0" marL="0" rtl="0" algn="ctr">
                        <a:spcBef>
                          <a:spcPts val="0"/>
                        </a:spcBef>
                        <a:spcAft>
                          <a:spcPts val="0"/>
                        </a:spcAft>
                        <a:buNone/>
                      </a:pPr>
                      <a:r>
                        <a:rPr b="1" lang="ko-KR">
                          <a:solidFill>
                            <a:srgbClr val="FF0000"/>
                          </a:solidFill>
                        </a:rPr>
                        <a:t>중</a:t>
                      </a:r>
                      <a:endParaRPr b="1">
                        <a:solidFill>
                          <a:srgbClr val="FF0000"/>
                        </a:solidFill>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b="1" lang="ko-KR">
                          <a:solidFill>
                            <a:srgbClr val="FF0000"/>
                          </a:solidFill>
                          <a:latin typeface="Nanum Gothic"/>
                          <a:ea typeface="Nanum Gothic"/>
                          <a:cs typeface="Nanum Gothic"/>
                          <a:sym typeface="Nanum Gothic"/>
                        </a:rPr>
                        <a:t>3.63340</a:t>
                      </a:r>
                      <a:endParaRPr b="1">
                        <a:solidFill>
                          <a:srgbClr val="FF0000"/>
                        </a:solidFill>
                      </a:endParaRPr>
                    </a:p>
                  </a:txBody>
                  <a:tcPr marT="91425" marB="91425" marR="91425" marL="91425" anchor="ctr">
                    <a:solidFill>
                      <a:srgbClr val="FFFF00"/>
                    </a:solidFill>
                  </a:tcPr>
                </a:tc>
                <a:tc>
                  <a:txBody>
                    <a:bodyPr/>
                    <a:lstStyle/>
                    <a:p>
                      <a:pPr indent="0" lvl="0" marL="0" rtl="0" algn="ctr">
                        <a:spcBef>
                          <a:spcPts val="0"/>
                        </a:spcBef>
                        <a:spcAft>
                          <a:spcPts val="0"/>
                        </a:spcAft>
                        <a:buClr>
                          <a:schemeClr val="dk1"/>
                        </a:buClr>
                        <a:buSzPts val="1100"/>
                        <a:buFont typeface="Arial"/>
                        <a:buNone/>
                      </a:pPr>
                      <a:r>
                        <a:rPr b="1" lang="ko-KR">
                          <a:solidFill>
                            <a:srgbClr val="FF0000"/>
                          </a:solidFill>
                          <a:latin typeface="Nanum Gothic"/>
                          <a:ea typeface="Nanum Gothic"/>
                          <a:cs typeface="Nanum Gothic"/>
                          <a:sym typeface="Nanum Gothic"/>
                        </a:rPr>
                        <a:t>0.50999</a:t>
                      </a:r>
                      <a:endParaRPr b="1">
                        <a:solidFill>
                          <a:srgbClr val="FF0000"/>
                        </a:solidFill>
                        <a:latin typeface="Nanum Gothic"/>
                        <a:ea typeface="Nanum Gothic"/>
                        <a:cs typeface="Nanum Gothic"/>
                        <a:sym typeface="Nanum Gothic"/>
                      </a:endParaRPr>
                    </a:p>
                  </a:txBody>
                  <a:tcPr marT="91425" marB="91425" marR="91425" marL="91425" anchor="ctr">
                    <a:solidFill>
                      <a:srgbClr val="FFFF00"/>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1"/>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sp>
        <p:nvSpPr>
          <p:cNvPr id="762" name="Google Shape;762;p71"/>
          <p:cNvSpPr txBox="1"/>
          <p:nvPr>
            <p:ph idx="1" type="body"/>
          </p:nvPr>
        </p:nvSpPr>
        <p:spPr>
          <a:xfrm>
            <a:off x="142800" y="821875"/>
            <a:ext cx="8858400" cy="6036000"/>
          </a:xfrm>
          <a:prstGeom prst="rect">
            <a:avLst/>
          </a:prstGeom>
        </p:spPr>
        <p:txBody>
          <a:bodyPr anchorCtr="0" anchor="ctr" bIns="45700" lIns="91425" spcFirstLastPara="1" rIns="91425" wrap="square" tIns="45700">
            <a:normAutofit/>
          </a:bodyPr>
          <a:lstStyle/>
          <a:p>
            <a:pPr indent="0" lvl="0" marL="0" rtl="0" algn="ctr">
              <a:lnSpc>
                <a:spcPct val="100000"/>
              </a:lnSpc>
              <a:spcBef>
                <a:spcPts val="0"/>
              </a:spcBef>
              <a:spcAft>
                <a:spcPts val="0"/>
              </a:spcAft>
              <a:buNone/>
            </a:pPr>
            <a:r>
              <a:rPr b="1" lang="ko-KR" sz="2000"/>
              <a:t>4. 최종 모델 선택</a:t>
            </a:r>
            <a:endParaRPr b="1" sz="2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72"/>
          <p:cNvSpPr txBox="1"/>
          <p:nvPr>
            <p:ph idx="1" type="body"/>
          </p:nvPr>
        </p:nvSpPr>
        <p:spPr>
          <a:xfrm>
            <a:off x="104550" y="821875"/>
            <a:ext cx="8858400" cy="59976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4. 최종 모델 선택</a:t>
            </a:r>
            <a:endParaRPr b="1" sz="2000"/>
          </a:p>
          <a:p>
            <a:pPr indent="0" lvl="0" marL="0" rtl="0" algn="just">
              <a:lnSpc>
                <a:spcPct val="100000"/>
              </a:lnSpc>
              <a:spcBef>
                <a:spcPts val="0"/>
              </a:spcBef>
              <a:spcAft>
                <a:spcPts val="0"/>
              </a:spcAft>
              <a:buNone/>
            </a:pPr>
            <a:r>
              <a:t/>
            </a:r>
            <a:endParaRPr b="1" sz="1500"/>
          </a:p>
          <a:p>
            <a:pPr indent="0" lvl="0" marL="0" rtl="0" algn="just">
              <a:lnSpc>
                <a:spcPct val="100000"/>
              </a:lnSpc>
              <a:spcBef>
                <a:spcPts val="0"/>
              </a:spcBef>
              <a:spcAft>
                <a:spcPts val="0"/>
              </a:spcAft>
              <a:buNone/>
            </a:pPr>
            <a:r>
              <a:t/>
            </a:r>
            <a:endParaRPr b="1" sz="1500"/>
          </a:p>
          <a:p>
            <a:pPr indent="457200" lvl="0" marL="0" rtl="0" algn="just">
              <a:lnSpc>
                <a:spcPct val="100000"/>
              </a:lnSpc>
              <a:spcBef>
                <a:spcPts val="0"/>
              </a:spcBef>
              <a:spcAft>
                <a:spcPts val="0"/>
              </a:spcAft>
              <a:buNone/>
            </a:pPr>
            <a:r>
              <a:rPr b="1" lang="ko-KR" sz="1500"/>
              <a:t>‘VGG16 + LSTM’ 모델의 Accuracy가 가장 높지만, Loss가 높다.</a:t>
            </a:r>
            <a:endParaRPr b="1" sz="1500"/>
          </a:p>
          <a:p>
            <a:pPr indent="0" lvl="0" marL="0" rtl="0" algn="just">
              <a:lnSpc>
                <a:spcPct val="100000"/>
              </a:lnSpc>
              <a:spcBef>
                <a:spcPts val="0"/>
              </a:spcBef>
              <a:spcAft>
                <a:spcPts val="0"/>
              </a:spcAft>
              <a:buNone/>
            </a:pPr>
            <a:r>
              <a:t/>
            </a:r>
            <a:endParaRPr b="1" sz="1500"/>
          </a:p>
          <a:p>
            <a:pPr indent="457200" lvl="0" marL="0" rtl="0" algn="just">
              <a:lnSpc>
                <a:spcPct val="100000"/>
              </a:lnSpc>
              <a:spcBef>
                <a:spcPts val="0"/>
              </a:spcBef>
              <a:spcAft>
                <a:spcPts val="0"/>
              </a:spcAft>
              <a:buNone/>
            </a:pPr>
            <a:r>
              <a:rPr b="1" lang="ko-KR" sz="1500"/>
              <a:t>Accuracy와 Loss를 모두 고려하면 </a:t>
            </a:r>
            <a:r>
              <a:rPr b="1" lang="ko-KR" sz="1500">
                <a:solidFill>
                  <a:srgbClr val="0000FF"/>
                </a:solidFill>
              </a:rPr>
              <a:t>‘Conv2D + GRU’</a:t>
            </a:r>
            <a:r>
              <a:rPr b="1" lang="ko-KR" sz="1500"/>
              <a:t> 모델이 최종 모델로 선택된다.</a:t>
            </a:r>
            <a:endParaRPr b="1" sz="1500"/>
          </a:p>
        </p:txBody>
      </p:sp>
      <p:sp>
        <p:nvSpPr>
          <p:cNvPr id="768" name="Google Shape;768;p72"/>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grpSp>
        <p:nvGrpSpPr>
          <p:cNvPr id="769" name="Google Shape;769;p72"/>
          <p:cNvGrpSpPr/>
          <p:nvPr/>
        </p:nvGrpSpPr>
        <p:grpSpPr>
          <a:xfrm>
            <a:off x="497488" y="2863000"/>
            <a:ext cx="8149025" cy="3709575"/>
            <a:chOff x="481899" y="2253400"/>
            <a:chExt cx="8149025" cy="3709575"/>
          </a:xfrm>
        </p:grpSpPr>
        <p:pic>
          <p:nvPicPr>
            <p:cNvPr id="770" name="Google Shape;770;p72"/>
            <p:cNvPicPr preferRelativeResize="0"/>
            <p:nvPr/>
          </p:nvPicPr>
          <p:blipFill>
            <a:blip r:embed="rId3">
              <a:alphaModFix/>
            </a:blip>
            <a:stretch>
              <a:fillRect/>
            </a:stretch>
          </p:blipFill>
          <p:spPr>
            <a:xfrm>
              <a:off x="4714700" y="2255178"/>
              <a:ext cx="3916224" cy="3707797"/>
            </a:xfrm>
            <a:prstGeom prst="rect">
              <a:avLst/>
            </a:prstGeom>
            <a:noFill/>
            <a:ln>
              <a:noFill/>
            </a:ln>
          </p:spPr>
        </p:pic>
        <p:pic>
          <p:nvPicPr>
            <p:cNvPr id="771" name="Google Shape;771;p72"/>
            <p:cNvPicPr preferRelativeResize="0"/>
            <p:nvPr/>
          </p:nvPicPr>
          <p:blipFill>
            <a:blip r:embed="rId4">
              <a:alphaModFix/>
            </a:blip>
            <a:stretch>
              <a:fillRect/>
            </a:stretch>
          </p:blipFill>
          <p:spPr>
            <a:xfrm>
              <a:off x="481899" y="2253400"/>
              <a:ext cx="3916226" cy="3709574"/>
            </a:xfrm>
            <a:prstGeom prst="rect">
              <a:avLst/>
            </a:prstGeom>
            <a:noFill/>
            <a:ln>
              <a:noFill/>
            </a:ln>
          </p:spPr>
        </p:pic>
      </p:grpSp>
      <p:sp>
        <p:nvSpPr>
          <p:cNvPr id="772" name="Google Shape;772;p72"/>
          <p:cNvSpPr/>
          <p:nvPr/>
        </p:nvSpPr>
        <p:spPr>
          <a:xfrm>
            <a:off x="1393250" y="3122000"/>
            <a:ext cx="564300" cy="2995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73" name="Google Shape;773;p72"/>
          <p:cNvSpPr/>
          <p:nvPr/>
        </p:nvSpPr>
        <p:spPr>
          <a:xfrm>
            <a:off x="5065875" y="4784506"/>
            <a:ext cx="564300" cy="1332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idx="1" type="body"/>
          </p:nvPr>
        </p:nvSpPr>
        <p:spPr>
          <a:xfrm>
            <a:off x="142800" y="821875"/>
            <a:ext cx="8858400" cy="4526100"/>
          </a:xfrm>
          <a:prstGeom prst="rect">
            <a:avLst/>
          </a:prstGeom>
        </p:spPr>
        <p:txBody>
          <a:bodyPr anchorCtr="0" anchor="t" bIns="45700" lIns="91425" spcFirstLastPara="1" rIns="91425" wrap="square" tIns="45700">
            <a:normAutofit/>
          </a:bodyPr>
          <a:lstStyle/>
          <a:p>
            <a:pPr indent="0" lvl="0" marL="0" rtl="0" algn="just">
              <a:spcBef>
                <a:spcPts val="0"/>
              </a:spcBef>
              <a:spcAft>
                <a:spcPts val="0"/>
              </a:spcAft>
              <a:buNone/>
            </a:pPr>
            <a:r>
              <a:rPr b="1" lang="ko-KR" sz="2000"/>
              <a:t>3</a:t>
            </a:r>
            <a:r>
              <a:rPr b="1" lang="ko-KR" sz="2000"/>
              <a:t>) CCTV에 대한 사람들의 관심</a:t>
            </a:r>
            <a:endParaRPr sz="1500"/>
          </a:p>
        </p:txBody>
      </p:sp>
      <p:sp>
        <p:nvSpPr>
          <p:cNvPr id="132" name="Google Shape;132;p19"/>
          <p:cNvSpPr txBox="1"/>
          <p:nvPr/>
        </p:nvSpPr>
        <p:spPr>
          <a:xfrm>
            <a:off x="803975" y="5155500"/>
            <a:ext cx="784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3" name="Google Shape;133;p19"/>
          <p:cNvSpPr txBox="1"/>
          <p:nvPr/>
        </p:nvSpPr>
        <p:spPr>
          <a:xfrm>
            <a:off x="433925" y="4799375"/>
            <a:ext cx="793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4" name="Google Shape;134;p19"/>
          <p:cNvSpPr txBox="1"/>
          <p:nvPr/>
        </p:nvSpPr>
        <p:spPr>
          <a:xfrm>
            <a:off x="5395800" y="6550200"/>
            <a:ext cx="3748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600">
                <a:latin typeface="Nanum Gothic"/>
                <a:ea typeface="Nanum Gothic"/>
                <a:cs typeface="Nanum Gothic"/>
                <a:sym typeface="Nanum Gothic"/>
              </a:rPr>
              <a:t>검색어트렌드, 네이버 데이터랩 </a:t>
            </a:r>
            <a:endParaRPr sz="600">
              <a:latin typeface="Nanum Gothic"/>
              <a:ea typeface="Nanum Gothic"/>
              <a:cs typeface="Nanum Gothic"/>
              <a:sym typeface="Nanum Gothic"/>
            </a:endParaRPr>
          </a:p>
        </p:txBody>
      </p:sp>
      <p:sp>
        <p:nvSpPr>
          <p:cNvPr id="135" name="Google Shape;135;p19"/>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lnSpc>
                <a:spcPct val="80000"/>
              </a:lnSpc>
              <a:spcBef>
                <a:spcPts val="0"/>
              </a:spcBef>
              <a:spcAft>
                <a:spcPts val="0"/>
              </a:spcAft>
              <a:buNone/>
            </a:pPr>
            <a:r>
              <a:rPr lang="ko-KR" sz="3030"/>
              <a:t>01. 프로젝트 배경</a:t>
            </a:r>
            <a:endParaRPr sz="3030"/>
          </a:p>
        </p:txBody>
      </p:sp>
      <p:sp>
        <p:nvSpPr>
          <p:cNvPr id="136" name="Google Shape;136;p19"/>
          <p:cNvSpPr txBox="1"/>
          <p:nvPr/>
        </p:nvSpPr>
        <p:spPr>
          <a:xfrm>
            <a:off x="900125" y="5812850"/>
            <a:ext cx="5728200" cy="70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lang="ko-KR" sz="1000">
                <a:solidFill>
                  <a:schemeClr val="dk1"/>
                </a:solidFill>
                <a:latin typeface="Nanum Gothic"/>
                <a:ea typeface="Nanum Gothic"/>
                <a:cs typeface="Nanum Gothic"/>
                <a:sym typeface="Nanum Gothic"/>
              </a:rPr>
              <a:t>검색어 : cctv, ipcam, 씨씨티비, 홈캠, 홈카메라, cctv추천, 개인용cctv, 방범용cctv</a:t>
            </a:r>
            <a:endParaRPr sz="1000">
              <a:solidFill>
                <a:schemeClr val="dk1"/>
              </a:solidFill>
              <a:latin typeface="Nanum Gothic"/>
              <a:ea typeface="Nanum Gothic"/>
              <a:cs typeface="Nanum Gothic"/>
              <a:sym typeface="Nanum Gothic"/>
            </a:endParaRPr>
          </a:p>
          <a:p>
            <a:pPr indent="0" lvl="0" marL="0" rtl="0" algn="l">
              <a:lnSpc>
                <a:spcPct val="115000"/>
              </a:lnSpc>
              <a:spcBef>
                <a:spcPts val="1500"/>
              </a:spcBef>
              <a:spcAft>
                <a:spcPts val="1500"/>
              </a:spcAft>
              <a:buNone/>
            </a:pPr>
            <a:r>
              <a:rPr lang="ko-KR" sz="1000">
                <a:solidFill>
                  <a:schemeClr val="dk1"/>
                </a:solidFill>
                <a:latin typeface="Nanum Gothic"/>
                <a:ea typeface="Nanum Gothic"/>
                <a:cs typeface="Nanum Gothic"/>
                <a:sym typeface="Nanum Gothic"/>
              </a:rPr>
              <a:t>일별/주별/월별 각각 합산하여 조회기간 내 최다 검색량을 100으로 설정</a:t>
            </a:r>
            <a:endParaRPr sz="1000">
              <a:solidFill>
                <a:schemeClr val="dk1"/>
              </a:solidFill>
              <a:latin typeface="Nanum Gothic"/>
              <a:ea typeface="Nanum Gothic"/>
              <a:cs typeface="Nanum Gothic"/>
              <a:sym typeface="Nanum Gothic"/>
            </a:endParaRPr>
          </a:p>
        </p:txBody>
      </p:sp>
      <p:pic>
        <p:nvPicPr>
          <p:cNvPr id="137" name="Google Shape;137;p19"/>
          <p:cNvPicPr preferRelativeResize="0"/>
          <p:nvPr/>
        </p:nvPicPr>
        <p:blipFill>
          <a:blip r:embed="rId3">
            <a:alphaModFix/>
          </a:blip>
          <a:stretch>
            <a:fillRect/>
          </a:stretch>
        </p:blipFill>
        <p:spPr>
          <a:xfrm>
            <a:off x="489538" y="1704488"/>
            <a:ext cx="8164924" cy="38030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73"/>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graphicFrame>
        <p:nvGraphicFramePr>
          <p:cNvPr id="779" name="Google Shape;779;p73"/>
          <p:cNvGraphicFramePr/>
          <p:nvPr/>
        </p:nvGraphicFramePr>
        <p:xfrm>
          <a:off x="583613" y="2242780"/>
          <a:ext cx="3000000" cy="3000000"/>
        </p:xfrm>
        <a:graphic>
          <a:graphicData uri="http://schemas.openxmlformats.org/drawingml/2006/table">
            <a:tbl>
              <a:tblPr>
                <a:noFill/>
                <a:tableStyleId>{72F3987B-600C-41DB-9A22-5B34286B14CA}</a:tableStyleId>
              </a:tblPr>
              <a:tblGrid>
                <a:gridCol w="530300"/>
                <a:gridCol w="530300"/>
                <a:gridCol w="530300"/>
                <a:gridCol w="530300"/>
                <a:gridCol w="530300"/>
                <a:gridCol w="530300"/>
              </a:tblGrid>
              <a:tr h="556400">
                <a:tc>
                  <a:txBody>
                    <a:bodyPr/>
                    <a:lstStyle/>
                    <a:p>
                      <a:pPr indent="0" lvl="0" marL="0" rtl="0" algn="ctr">
                        <a:spcBef>
                          <a:spcPts val="0"/>
                        </a:spcBef>
                        <a:spcAft>
                          <a:spcPts val="0"/>
                        </a:spcAft>
                        <a:buNone/>
                      </a:pPr>
                      <a:r>
                        <a:rPr lang="ko-KR" sz="1100"/>
                        <a:t>예측</a:t>
                      </a:r>
                      <a:endParaRPr sz="1100"/>
                    </a:p>
                    <a:p>
                      <a:pPr indent="0" lvl="0" marL="0" rtl="0" algn="ctr">
                        <a:spcBef>
                          <a:spcPts val="0"/>
                        </a:spcBef>
                        <a:spcAft>
                          <a:spcPts val="0"/>
                        </a:spcAft>
                        <a:buNone/>
                      </a:pPr>
                      <a:r>
                        <a:rPr lang="ko-KR" sz="1100"/>
                        <a:t>실제</a:t>
                      </a:r>
                      <a:endParaRPr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ko-KR" sz="1100"/>
                        <a:t>정상</a:t>
                      </a:r>
                      <a:endParaRPr b="1"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ko-KR" sz="1100"/>
                        <a:t>방화</a:t>
                      </a:r>
                      <a:endParaRPr b="1"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ko-KR" sz="1100"/>
                        <a:t>폭행</a:t>
                      </a:r>
                      <a:endParaRPr b="1"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ko-KR" sz="1100"/>
                        <a:t>절도</a:t>
                      </a:r>
                      <a:endParaRPr b="1"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sz="1100"/>
                        <a:t>총계</a:t>
                      </a:r>
                      <a:endParaRPr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519875">
                <a:tc>
                  <a:txBody>
                    <a:bodyPr/>
                    <a:lstStyle/>
                    <a:p>
                      <a:pPr indent="0" lvl="0" marL="0" rtl="0" algn="ctr">
                        <a:spcBef>
                          <a:spcPts val="0"/>
                        </a:spcBef>
                        <a:spcAft>
                          <a:spcPts val="0"/>
                        </a:spcAft>
                        <a:buNone/>
                      </a:pPr>
                      <a:r>
                        <a:rPr b="1" lang="ko-KR" sz="1000"/>
                        <a:t>정상</a:t>
                      </a:r>
                      <a:endParaRPr b="1"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ko-KR"/>
                        <a:t>60</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BCBE3"/>
                    </a:solidFill>
                  </a:tcPr>
                </a:tc>
                <a:tc>
                  <a:txBody>
                    <a:bodyPr/>
                    <a:lstStyle/>
                    <a:p>
                      <a:pPr indent="0" lvl="0" marL="0" rtl="0" algn="ctr">
                        <a:lnSpc>
                          <a:spcPct val="115000"/>
                        </a:lnSpc>
                        <a:spcBef>
                          <a:spcPts val="0"/>
                        </a:spcBef>
                        <a:spcAft>
                          <a:spcPts val="0"/>
                        </a:spcAft>
                        <a:buNone/>
                      </a:pPr>
                      <a:r>
                        <a:rPr lang="ko-KR"/>
                        <a:t>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35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55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150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519875">
                <a:tc>
                  <a:txBody>
                    <a:bodyPr/>
                    <a:lstStyle/>
                    <a:p>
                      <a:pPr indent="0" lvl="0" marL="0" rtl="0" algn="ctr">
                        <a:spcBef>
                          <a:spcPts val="0"/>
                        </a:spcBef>
                        <a:spcAft>
                          <a:spcPts val="0"/>
                        </a:spcAft>
                        <a:buNone/>
                      </a:pPr>
                      <a:r>
                        <a:rPr b="1" lang="ko-KR" sz="1000"/>
                        <a:t>방화</a:t>
                      </a:r>
                      <a:endParaRPr b="1"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10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ko-KR"/>
                        <a:t>70</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BCBE3"/>
                    </a:solidFill>
                  </a:tcPr>
                </a:tc>
                <a:tc>
                  <a:txBody>
                    <a:bodyPr/>
                    <a:lstStyle/>
                    <a:p>
                      <a:pPr indent="0" lvl="0" marL="0" rtl="0" algn="ctr">
                        <a:lnSpc>
                          <a:spcPct val="115000"/>
                        </a:lnSpc>
                        <a:spcBef>
                          <a:spcPts val="0"/>
                        </a:spcBef>
                        <a:spcAft>
                          <a:spcPts val="0"/>
                        </a:spcAft>
                        <a:buNone/>
                      </a:pPr>
                      <a:r>
                        <a:rPr lang="ko-KR"/>
                        <a:t>20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100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519875">
                <a:tc>
                  <a:txBody>
                    <a:bodyPr/>
                    <a:lstStyle/>
                    <a:p>
                      <a:pPr indent="0" lvl="0" marL="0" rtl="0" algn="ctr">
                        <a:spcBef>
                          <a:spcPts val="0"/>
                        </a:spcBef>
                        <a:spcAft>
                          <a:spcPts val="0"/>
                        </a:spcAft>
                        <a:buNone/>
                      </a:pPr>
                      <a:r>
                        <a:rPr b="1" lang="ko-KR" sz="1000"/>
                        <a:t>폭행</a:t>
                      </a:r>
                      <a:endParaRPr b="1"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15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ko-KR"/>
                        <a:t>95</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BCBE3"/>
                    </a:solidFill>
                  </a:tcPr>
                </a:tc>
                <a:tc>
                  <a:txBody>
                    <a:bodyPr/>
                    <a:lstStyle/>
                    <a:p>
                      <a:pPr indent="0" lvl="0" marL="0" rtl="0" algn="ctr">
                        <a:lnSpc>
                          <a:spcPct val="115000"/>
                        </a:lnSpc>
                        <a:spcBef>
                          <a:spcPts val="0"/>
                        </a:spcBef>
                        <a:spcAft>
                          <a:spcPts val="0"/>
                        </a:spcAft>
                        <a:buNone/>
                      </a:pPr>
                      <a:r>
                        <a:rPr lang="ko-KR"/>
                        <a:t>40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150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519875">
                <a:tc>
                  <a:txBody>
                    <a:bodyPr/>
                    <a:lstStyle/>
                    <a:p>
                      <a:pPr indent="0" lvl="0" marL="0" rtl="0" algn="ctr">
                        <a:spcBef>
                          <a:spcPts val="0"/>
                        </a:spcBef>
                        <a:spcAft>
                          <a:spcPts val="0"/>
                        </a:spcAft>
                        <a:buNone/>
                      </a:pPr>
                      <a:r>
                        <a:rPr b="1" lang="ko-KR" sz="1000"/>
                        <a:t>절도</a:t>
                      </a:r>
                      <a:endParaRPr b="1"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4</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ko-KR"/>
                        <a:t>25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ko-KR"/>
                        <a:t>71</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BCBE3"/>
                    </a:solidFill>
                  </a:tcPr>
                </a:tc>
                <a:tc>
                  <a:txBody>
                    <a:bodyPr/>
                    <a:lstStyle/>
                    <a:p>
                      <a:pPr indent="0" lvl="0" marL="0" rtl="0" algn="ctr">
                        <a:lnSpc>
                          <a:spcPct val="115000"/>
                        </a:lnSpc>
                        <a:spcBef>
                          <a:spcPts val="0"/>
                        </a:spcBef>
                        <a:spcAft>
                          <a:spcPts val="0"/>
                        </a:spcAft>
                        <a:buNone/>
                      </a:pPr>
                      <a:r>
                        <a:rPr lang="ko-KR"/>
                        <a:t>100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519875">
                <a:tc>
                  <a:txBody>
                    <a:bodyPr/>
                    <a:lstStyle/>
                    <a:p>
                      <a:pPr indent="0" lvl="0" marL="0" rtl="0" algn="ctr">
                        <a:spcBef>
                          <a:spcPts val="0"/>
                        </a:spcBef>
                        <a:spcAft>
                          <a:spcPts val="0"/>
                        </a:spcAft>
                        <a:buNone/>
                      </a:pPr>
                      <a:r>
                        <a:rPr lang="ko-KR" sz="1000"/>
                        <a:t>총계</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74</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85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175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146</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ko-KR"/>
                        <a:t>500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sp>
        <p:nvSpPr>
          <p:cNvPr id="780" name="Google Shape;780;p73"/>
          <p:cNvSpPr txBox="1"/>
          <p:nvPr/>
        </p:nvSpPr>
        <p:spPr>
          <a:xfrm>
            <a:off x="583625" y="1565700"/>
            <a:ext cx="3370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500">
                <a:solidFill>
                  <a:schemeClr val="dk1"/>
                </a:solidFill>
                <a:latin typeface="Nanum Gothic"/>
                <a:ea typeface="Nanum Gothic"/>
                <a:cs typeface="Nanum Gothic"/>
                <a:sym typeface="Nanum Gothic"/>
              </a:rPr>
              <a:t>VGG16 + LSTM</a:t>
            </a:r>
            <a:endParaRPr b="1" sz="1500">
              <a:solidFill>
                <a:schemeClr val="dk1"/>
              </a:solidFill>
              <a:latin typeface="Nanum Gothic"/>
              <a:ea typeface="Nanum Gothic"/>
              <a:cs typeface="Nanum Gothic"/>
              <a:sym typeface="Nanum Gothic"/>
            </a:endParaRPr>
          </a:p>
        </p:txBody>
      </p:sp>
      <p:sp>
        <p:nvSpPr>
          <p:cNvPr id="781" name="Google Shape;781;p73"/>
          <p:cNvSpPr txBox="1"/>
          <p:nvPr/>
        </p:nvSpPr>
        <p:spPr>
          <a:xfrm>
            <a:off x="583618" y="5489212"/>
            <a:ext cx="3000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100">
                <a:solidFill>
                  <a:schemeClr val="dk1"/>
                </a:solidFill>
                <a:latin typeface="Nanum Gothic"/>
                <a:ea typeface="Nanum Gothic"/>
                <a:cs typeface="Nanum Gothic"/>
                <a:sym typeface="Nanum Gothic"/>
              </a:rPr>
              <a:t>각 클래스별 </a:t>
            </a:r>
            <a:r>
              <a:rPr b="1" lang="ko-KR" sz="1100">
                <a:solidFill>
                  <a:schemeClr val="dk1"/>
                </a:solidFill>
                <a:latin typeface="Nanum Gothic"/>
                <a:ea typeface="Nanum Gothic"/>
                <a:cs typeface="Nanum Gothic"/>
                <a:sym typeface="Nanum Gothic"/>
              </a:rPr>
              <a:t>재현율(Recall)</a:t>
            </a:r>
            <a:endParaRPr sz="11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b="1" sz="1100">
              <a:solidFill>
                <a:schemeClr val="dk1"/>
              </a:solidFill>
              <a:latin typeface="Nanum Gothic"/>
              <a:ea typeface="Nanum Gothic"/>
              <a:cs typeface="Nanum Gothic"/>
              <a:sym typeface="Nanum Gothic"/>
            </a:endParaRPr>
          </a:p>
          <a:p>
            <a:pPr indent="0" lvl="0" marL="0" rtl="0" algn="l">
              <a:spcBef>
                <a:spcPts val="0"/>
              </a:spcBef>
              <a:spcAft>
                <a:spcPts val="0"/>
              </a:spcAft>
              <a:buNone/>
            </a:pPr>
            <a:r>
              <a:rPr b="1" lang="ko-KR" sz="1100">
                <a:solidFill>
                  <a:schemeClr val="dk1"/>
                </a:solidFill>
                <a:latin typeface="Nanum Gothic"/>
                <a:ea typeface="Nanum Gothic"/>
                <a:cs typeface="Nanum Gothic"/>
                <a:sym typeface="Nanum Gothic"/>
              </a:rPr>
              <a:t>절도:  71%</a:t>
            </a:r>
            <a:endParaRPr b="1" sz="1100">
              <a:solidFill>
                <a:schemeClr val="dk1"/>
              </a:solidFill>
              <a:latin typeface="Nanum Gothic"/>
              <a:ea typeface="Nanum Gothic"/>
              <a:cs typeface="Nanum Gothic"/>
              <a:sym typeface="Nanum Gothic"/>
            </a:endParaRPr>
          </a:p>
          <a:p>
            <a:pPr indent="0" lvl="0" marL="0" rtl="0" algn="l">
              <a:spcBef>
                <a:spcPts val="0"/>
              </a:spcBef>
              <a:spcAft>
                <a:spcPts val="0"/>
              </a:spcAft>
              <a:buNone/>
            </a:pPr>
            <a:r>
              <a:rPr b="1" lang="ko-KR" sz="1100">
                <a:solidFill>
                  <a:srgbClr val="FF0000"/>
                </a:solidFill>
                <a:latin typeface="Nanum Gothic"/>
                <a:ea typeface="Nanum Gothic"/>
                <a:cs typeface="Nanum Gothic"/>
                <a:sym typeface="Nanum Gothic"/>
              </a:rPr>
              <a:t>방화:  70% ------ RGB Scale</a:t>
            </a:r>
            <a:endParaRPr b="1" sz="1100">
              <a:solidFill>
                <a:srgbClr val="FF0000"/>
              </a:solidFill>
              <a:latin typeface="Nanum Gothic"/>
              <a:ea typeface="Nanum Gothic"/>
              <a:cs typeface="Nanum Gothic"/>
              <a:sym typeface="Nanum Gothic"/>
            </a:endParaRPr>
          </a:p>
          <a:p>
            <a:pPr indent="0" lvl="0" marL="0" rtl="0" algn="l">
              <a:spcBef>
                <a:spcPts val="0"/>
              </a:spcBef>
              <a:spcAft>
                <a:spcPts val="0"/>
              </a:spcAft>
              <a:buNone/>
            </a:pPr>
            <a:r>
              <a:rPr b="1" lang="ko-KR" sz="1100">
                <a:solidFill>
                  <a:schemeClr val="dk1"/>
                </a:solidFill>
                <a:latin typeface="Nanum Gothic"/>
                <a:ea typeface="Nanum Gothic"/>
                <a:cs typeface="Nanum Gothic"/>
                <a:sym typeface="Nanum Gothic"/>
              </a:rPr>
              <a:t>폭행 : 63.33%</a:t>
            </a:r>
            <a:endParaRPr b="1" sz="1100">
              <a:solidFill>
                <a:schemeClr val="dk1"/>
              </a:solidFill>
              <a:latin typeface="Nanum Gothic"/>
              <a:ea typeface="Nanum Gothic"/>
              <a:cs typeface="Nanum Gothic"/>
              <a:sym typeface="Nanum Gothic"/>
            </a:endParaRPr>
          </a:p>
          <a:p>
            <a:pPr indent="0" lvl="0" marL="0" rtl="0" algn="l">
              <a:spcBef>
                <a:spcPts val="0"/>
              </a:spcBef>
              <a:spcAft>
                <a:spcPts val="0"/>
              </a:spcAft>
              <a:buNone/>
            </a:pPr>
            <a:r>
              <a:rPr b="1" lang="ko-KR" sz="1100">
                <a:solidFill>
                  <a:schemeClr val="dk1"/>
                </a:solidFill>
                <a:latin typeface="Nanum Gothic"/>
                <a:ea typeface="Nanum Gothic"/>
                <a:cs typeface="Nanum Gothic"/>
                <a:sym typeface="Nanum Gothic"/>
              </a:rPr>
              <a:t>정상:  40%</a:t>
            </a:r>
            <a:endParaRPr sz="1100"/>
          </a:p>
        </p:txBody>
      </p:sp>
      <p:sp>
        <p:nvSpPr>
          <p:cNvPr id="782" name="Google Shape;782;p73"/>
          <p:cNvSpPr txBox="1"/>
          <p:nvPr>
            <p:ph idx="1" type="body"/>
          </p:nvPr>
        </p:nvSpPr>
        <p:spPr>
          <a:xfrm>
            <a:off x="104550" y="821875"/>
            <a:ext cx="8858400" cy="59976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5. 시연</a:t>
            </a:r>
            <a:endParaRPr b="1" sz="1500"/>
          </a:p>
        </p:txBody>
      </p:sp>
      <p:pic>
        <p:nvPicPr>
          <p:cNvPr id="783" name="Google Shape;783;p73" title="Arson029_x264.mp4">
            <a:hlinkClick r:id="rId3"/>
          </p:cNvPr>
          <p:cNvPicPr preferRelativeResize="0"/>
          <p:nvPr/>
        </p:nvPicPr>
        <p:blipFill>
          <a:blip r:embed="rId4">
            <a:alphaModFix/>
          </a:blip>
          <a:stretch>
            <a:fillRect/>
          </a:stretch>
        </p:blipFill>
        <p:spPr>
          <a:xfrm>
            <a:off x="5344725" y="2242763"/>
            <a:ext cx="2410500" cy="1807875"/>
          </a:xfrm>
          <a:prstGeom prst="rect">
            <a:avLst/>
          </a:prstGeom>
          <a:noFill/>
          <a:ln>
            <a:noFill/>
          </a:ln>
        </p:spPr>
      </p:pic>
      <p:sp>
        <p:nvSpPr>
          <p:cNvPr id="784" name="Google Shape;784;p73"/>
          <p:cNvSpPr txBox="1"/>
          <p:nvPr/>
        </p:nvSpPr>
        <p:spPr>
          <a:xfrm>
            <a:off x="5344725" y="1596450"/>
            <a:ext cx="2410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1100">
                <a:solidFill>
                  <a:schemeClr val="dk1"/>
                </a:solidFill>
                <a:latin typeface="Nanum Gothic"/>
                <a:ea typeface="Nanum Gothic"/>
                <a:cs typeface="Nanum Gothic"/>
                <a:sym typeface="Nanum Gothic"/>
              </a:rPr>
              <a:t>방화</a:t>
            </a:r>
            <a:endParaRPr>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4"/>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04. 수행결과 및 시연</a:t>
            </a:r>
            <a:endParaRPr/>
          </a:p>
        </p:txBody>
      </p:sp>
      <p:sp>
        <p:nvSpPr>
          <p:cNvPr id="790" name="Google Shape;790;p74"/>
          <p:cNvSpPr txBox="1"/>
          <p:nvPr>
            <p:ph idx="1" type="body"/>
          </p:nvPr>
        </p:nvSpPr>
        <p:spPr>
          <a:xfrm>
            <a:off x="104550" y="821875"/>
            <a:ext cx="8858400" cy="5997600"/>
          </a:xfrm>
          <a:prstGeom prst="rect">
            <a:avLst/>
          </a:prstGeom>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ko-KR" sz="2000"/>
              <a:t>5. 시연</a:t>
            </a:r>
            <a:endParaRPr b="1" sz="1500"/>
          </a:p>
        </p:txBody>
      </p:sp>
      <p:graphicFrame>
        <p:nvGraphicFramePr>
          <p:cNvPr id="791" name="Google Shape;791;p74"/>
          <p:cNvGraphicFramePr/>
          <p:nvPr/>
        </p:nvGraphicFramePr>
        <p:xfrm>
          <a:off x="634038" y="2242780"/>
          <a:ext cx="3000000" cy="3000000"/>
        </p:xfrm>
        <a:graphic>
          <a:graphicData uri="http://schemas.openxmlformats.org/drawingml/2006/table">
            <a:tbl>
              <a:tblPr>
                <a:noFill/>
                <a:tableStyleId>{72F3987B-600C-41DB-9A22-5B34286B14CA}</a:tableStyleId>
              </a:tblPr>
              <a:tblGrid>
                <a:gridCol w="530300"/>
                <a:gridCol w="530300"/>
                <a:gridCol w="530300"/>
                <a:gridCol w="530300"/>
                <a:gridCol w="530300"/>
                <a:gridCol w="530300"/>
              </a:tblGrid>
              <a:tr h="556400">
                <a:tc>
                  <a:txBody>
                    <a:bodyPr/>
                    <a:lstStyle/>
                    <a:p>
                      <a:pPr indent="0" lvl="0" marL="0" rtl="0" algn="ctr">
                        <a:spcBef>
                          <a:spcPts val="0"/>
                        </a:spcBef>
                        <a:spcAft>
                          <a:spcPts val="0"/>
                        </a:spcAft>
                        <a:buNone/>
                      </a:pPr>
                      <a:r>
                        <a:rPr lang="ko-KR" sz="1100"/>
                        <a:t>예측</a:t>
                      </a:r>
                      <a:endParaRPr sz="1100"/>
                    </a:p>
                    <a:p>
                      <a:pPr indent="0" lvl="0" marL="0" rtl="0" algn="ctr">
                        <a:spcBef>
                          <a:spcPts val="0"/>
                        </a:spcBef>
                        <a:spcAft>
                          <a:spcPts val="0"/>
                        </a:spcAft>
                        <a:buNone/>
                      </a:pPr>
                      <a:r>
                        <a:rPr lang="ko-KR" sz="1100"/>
                        <a:t>실제</a:t>
                      </a:r>
                      <a:endParaRPr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ko-KR" sz="1100"/>
                        <a:t>정상</a:t>
                      </a:r>
                      <a:endParaRPr b="1"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ko-KR" sz="1100"/>
                        <a:t>방화</a:t>
                      </a:r>
                      <a:endParaRPr b="1"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ko-KR" sz="1100"/>
                        <a:t>폭행</a:t>
                      </a:r>
                      <a:endParaRPr b="1"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ko-KR" sz="1100"/>
                        <a:t>절도</a:t>
                      </a:r>
                      <a:endParaRPr b="1"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sz="1100"/>
                        <a:t>총계</a:t>
                      </a:r>
                      <a:endParaRPr sz="11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519875">
                <a:tc>
                  <a:txBody>
                    <a:bodyPr/>
                    <a:lstStyle/>
                    <a:p>
                      <a:pPr indent="0" lvl="0" marL="0" rtl="0" algn="ctr">
                        <a:spcBef>
                          <a:spcPts val="0"/>
                        </a:spcBef>
                        <a:spcAft>
                          <a:spcPts val="0"/>
                        </a:spcAft>
                        <a:buNone/>
                      </a:pPr>
                      <a:r>
                        <a:rPr b="1" lang="ko-KR" sz="1000"/>
                        <a:t>정상</a:t>
                      </a:r>
                      <a:endParaRPr b="1"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a:t>94</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BCBE3"/>
                    </a:solidFill>
                  </a:tcPr>
                </a:tc>
                <a:tc>
                  <a:txBody>
                    <a:bodyPr/>
                    <a:lstStyle/>
                    <a:p>
                      <a:pPr indent="0" lvl="0" marL="0" rtl="0" algn="ctr">
                        <a:spcBef>
                          <a:spcPts val="0"/>
                        </a:spcBef>
                        <a:spcAft>
                          <a:spcPts val="0"/>
                        </a:spcAft>
                        <a:buNone/>
                      </a:pPr>
                      <a:r>
                        <a:rPr lang="ko-KR"/>
                        <a:t>12</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7</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37</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150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519875">
                <a:tc>
                  <a:txBody>
                    <a:bodyPr/>
                    <a:lstStyle/>
                    <a:p>
                      <a:pPr indent="0" lvl="0" marL="0" rtl="0" algn="ctr">
                        <a:spcBef>
                          <a:spcPts val="0"/>
                        </a:spcBef>
                        <a:spcAft>
                          <a:spcPts val="0"/>
                        </a:spcAft>
                        <a:buNone/>
                      </a:pPr>
                      <a:r>
                        <a:rPr b="1" lang="ko-KR" sz="1000"/>
                        <a:t>방화</a:t>
                      </a:r>
                      <a:endParaRPr b="1"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a:t>26</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44</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BCBE3"/>
                    </a:solidFill>
                  </a:tcPr>
                </a:tc>
                <a:tc>
                  <a:txBody>
                    <a:bodyPr/>
                    <a:lstStyle/>
                    <a:p>
                      <a:pPr indent="0" lvl="0" marL="0" rtl="0" algn="ctr">
                        <a:spcBef>
                          <a:spcPts val="0"/>
                        </a:spcBef>
                        <a:spcAft>
                          <a:spcPts val="0"/>
                        </a:spcAft>
                        <a:buNone/>
                      </a:pPr>
                      <a:r>
                        <a:rPr lang="ko-KR"/>
                        <a:t>3</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27</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100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519875">
                <a:tc>
                  <a:txBody>
                    <a:bodyPr/>
                    <a:lstStyle/>
                    <a:p>
                      <a:pPr indent="0" lvl="0" marL="0" rtl="0" algn="ctr">
                        <a:spcBef>
                          <a:spcPts val="0"/>
                        </a:spcBef>
                        <a:spcAft>
                          <a:spcPts val="0"/>
                        </a:spcAft>
                        <a:buNone/>
                      </a:pPr>
                      <a:r>
                        <a:rPr b="1" lang="ko-KR" sz="1000"/>
                        <a:t>폭행</a:t>
                      </a:r>
                      <a:endParaRPr b="1"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a:t>66</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4</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BCBE3"/>
                    </a:solidFill>
                  </a:tcPr>
                </a:tc>
                <a:tc>
                  <a:txBody>
                    <a:bodyPr/>
                    <a:lstStyle/>
                    <a:p>
                      <a:pPr indent="0" lvl="0" marL="0" rtl="0" algn="ctr">
                        <a:spcBef>
                          <a:spcPts val="0"/>
                        </a:spcBef>
                        <a:spcAft>
                          <a:spcPts val="0"/>
                        </a:spcAft>
                        <a:buNone/>
                      </a:pPr>
                      <a:r>
                        <a:rPr lang="ko-KR"/>
                        <a:t>25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100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519875">
                <a:tc>
                  <a:txBody>
                    <a:bodyPr/>
                    <a:lstStyle/>
                    <a:p>
                      <a:pPr indent="0" lvl="0" marL="0" rtl="0" algn="ctr">
                        <a:spcBef>
                          <a:spcPts val="0"/>
                        </a:spcBef>
                        <a:spcAft>
                          <a:spcPts val="0"/>
                        </a:spcAft>
                        <a:buNone/>
                      </a:pPr>
                      <a:r>
                        <a:rPr b="1" lang="ko-KR" sz="1000"/>
                        <a:t>절도</a:t>
                      </a:r>
                      <a:endParaRPr b="1"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a:t>27</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16</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ko-KR"/>
                        <a:t>107</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BCBE3"/>
                    </a:solidFill>
                  </a:tcPr>
                </a:tc>
                <a:tc>
                  <a:txBody>
                    <a:bodyPr/>
                    <a:lstStyle/>
                    <a:p>
                      <a:pPr indent="0" lvl="0" marL="0" rtl="0" algn="ctr">
                        <a:spcBef>
                          <a:spcPts val="0"/>
                        </a:spcBef>
                        <a:spcAft>
                          <a:spcPts val="0"/>
                        </a:spcAft>
                        <a:buNone/>
                      </a:pPr>
                      <a:r>
                        <a:rPr lang="ko-KR"/>
                        <a:t>150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F3F3"/>
                    </a:solidFill>
                  </a:tcPr>
                </a:tc>
              </a:tr>
              <a:tr h="519875">
                <a:tc>
                  <a:txBody>
                    <a:bodyPr/>
                    <a:lstStyle/>
                    <a:p>
                      <a:pPr indent="0" lvl="0" marL="0" rtl="0" algn="ctr">
                        <a:spcBef>
                          <a:spcPts val="0"/>
                        </a:spcBef>
                        <a:spcAft>
                          <a:spcPts val="0"/>
                        </a:spcAft>
                        <a:buNone/>
                      </a:pPr>
                      <a:r>
                        <a:rPr lang="ko-KR" sz="1000"/>
                        <a:t>총계</a:t>
                      </a:r>
                      <a:endParaRPr sz="1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a:t>213</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a:t>76</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a:t>15</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a:t>196</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KR"/>
                        <a:t>500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bl>
          </a:graphicData>
        </a:graphic>
      </p:graphicFrame>
      <p:sp>
        <p:nvSpPr>
          <p:cNvPr id="792" name="Google Shape;792;p74"/>
          <p:cNvSpPr txBox="1"/>
          <p:nvPr/>
        </p:nvSpPr>
        <p:spPr>
          <a:xfrm>
            <a:off x="634050" y="5449675"/>
            <a:ext cx="53148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100">
                <a:solidFill>
                  <a:schemeClr val="dk1"/>
                </a:solidFill>
                <a:latin typeface="Nanum Gothic"/>
                <a:ea typeface="Nanum Gothic"/>
                <a:cs typeface="Nanum Gothic"/>
                <a:sym typeface="Nanum Gothic"/>
              </a:rPr>
              <a:t>각 클래스별 </a:t>
            </a:r>
            <a:r>
              <a:rPr b="1" lang="ko-KR" sz="1100">
                <a:solidFill>
                  <a:schemeClr val="dk1"/>
                </a:solidFill>
                <a:latin typeface="Nanum Gothic"/>
                <a:ea typeface="Nanum Gothic"/>
                <a:cs typeface="Nanum Gothic"/>
                <a:sym typeface="Nanum Gothic"/>
              </a:rPr>
              <a:t>재현율(Recall)</a:t>
            </a:r>
            <a:r>
              <a:rPr lang="ko-KR" sz="1100">
                <a:solidFill>
                  <a:schemeClr val="dk1"/>
                </a:solidFill>
                <a:latin typeface="Nanum Gothic"/>
                <a:ea typeface="Nanum Gothic"/>
                <a:cs typeface="Nanum Gothic"/>
                <a:sym typeface="Nanum Gothic"/>
              </a:rPr>
              <a:t>은</a:t>
            </a:r>
            <a:endParaRPr sz="11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sz="1100">
              <a:solidFill>
                <a:schemeClr val="dk1"/>
              </a:solidFill>
              <a:latin typeface="Nanum Gothic"/>
              <a:ea typeface="Nanum Gothic"/>
              <a:cs typeface="Nanum Gothic"/>
              <a:sym typeface="Nanum Gothic"/>
            </a:endParaRPr>
          </a:p>
          <a:p>
            <a:pPr indent="0" lvl="0" marL="0" rtl="0" algn="l">
              <a:spcBef>
                <a:spcPts val="0"/>
              </a:spcBef>
              <a:spcAft>
                <a:spcPts val="0"/>
              </a:spcAft>
              <a:buNone/>
            </a:pPr>
            <a:r>
              <a:rPr b="1" lang="ko-KR" sz="1100">
                <a:solidFill>
                  <a:schemeClr val="dk1"/>
                </a:solidFill>
                <a:latin typeface="Nanum Gothic"/>
                <a:ea typeface="Nanum Gothic"/>
                <a:cs typeface="Nanum Gothic"/>
                <a:sym typeface="Nanum Gothic"/>
              </a:rPr>
              <a:t>정상:  71.3%</a:t>
            </a:r>
            <a:endParaRPr sz="1100">
              <a:solidFill>
                <a:schemeClr val="dk1"/>
              </a:solidFill>
              <a:latin typeface="Nanum Gothic"/>
              <a:ea typeface="Nanum Gothic"/>
              <a:cs typeface="Nanum Gothic"/>
              <a:sym typeface="Nanum Gothic"/>
            </a:endParaRPr>
          </a:p>
          <a:p>
            <a:pPr indent="0" lvl="0" marL="0" rtl="0" algn="l">
              <a:spcBef>
                <a:spcPts val="0"/>
              </a:spcBef>
              <a:spcAft>
                <a:spcPts val="0"/>
              </a:spcAft>
              <a:buNone/>
            </a:pPr>
            <a:r>
              <a:rPr b="1" lang="ko-KR" sz="1100">
                <a:solidFill>
                  <a:srgbClr val="FF0000"/>
                </a:solidFill>
                <a:latin typeface="Nanum Gothic"/>
                <a:ea typeface="Nanum Gothic"/>
                <a:cs typeface="Nanum Gothic"/>
                <a:sym typeface="Nanum Gothic"/>
              </a:rPr>
              <a:t>폭행 : 62.6% ------ Temporal Events</a:t>
            </a:r>
            <a:endParaRPr b="1" sz="1100">
              <a:solidFill>
                <a:srgbClr val="FF0000"/>
              </a:solidFill>
              <a:latin typeface="Nanum Gothic"/>
              <a:ea typeface="Nanum Gothic"/>
              <a:cs typeface="Nanum Gothic"/>
              <a:sym typeface="Nanum Gothic"/>
            </a:endParaRPr>
          </a:p>
          <a:p>
            <a:pPr indent="0" lvl="0" marL="0" rtl="0" algn="l">
              <a:spcBef>
                <a:spcPts val="0"/>
              </a:spcBef>
              <a:spcAft>
                <a:spcPts val="0"/>
              </a:spcAft>
              <a:buNone/>
            </a:pPr>
            <a:r>
              <a:rPr b="1" lang="ko-KR" sz="1100">
                <a:solidFill>
                  <a:srgbClr val="FF0000"/>
                </a:solidFill>
                <a:latin typeface="Nanum Gothic"/>
                <a:ea typeface="Nanum Gothic"/>
                <a:cs typeface="Nanum Gothic"/>
                <a:sym typeface="Nanum Gothic"/>
              </a:rPr>
              <a:t>방화:  44% ------ Gray Scale</a:t>
            </a:r>
            <a:endParaRPr b="1" sz="1100">
              <a:solidFill>
                <a:srgbClr val="FF0000"/>
              </a:solidFill>
              <a:latin typeface="Nanum Gothic"/>
              <a:ea typeface="Nanum Gothic"/>
              <a:cs typeface="Nanum Gothic"/>
              <a:sym typeface="Nanum Gothic"/>
            </a:endParaRPr>
          </a:p>
          <a:p>
            <a:pPr indent="0" lvl="0" marL="0" rtl="0" algn="l">
              <a:spcBef>
                <a:spcPts val="0"/>
              </a:spcBef>
              <a:spcAft>
                <a:spcPts val="0"/>
              </a:spcAft>
              <a:buNone/>
            </a:pPr>
            <a:r>
              <a:rPr b="1" lang="ko-KR" sz="1100">
                <a:solidFill>
                  <a:schemeClr val="dk1"/>
                </a:solidFill>
                <a:latin typeface="Nanum Gothic"/>
                <a:ea typeface="Nanum Gothic"/>
                <a:cs typeface="Nanum Gothic"/>
                <a:sym typeface="Nanum Gothic"/>
              </a:rPr>
              <a:t>절도:  5%</a:t>
            </a:r>
            <a:endParaRPr b="1" sz="11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b="1" sz="1100">
              <a:solidFill>
                <a:schemeClr val="dk1"/>
              </a:solidFill>
              <a:latin typeface="Nanum Gothic"/>
              <a:ea typeface="Nanum Gothic"/>
              <a:cs typeface="Nanum Gothic"/>
              <a:sym typeface="Nanum Gothic"/>
            </a:endParaRPr>
          </a:p>
        </p:txBody>
      </p:sp>
      <p:sp>
        <p:nvSpPr>
          <p:cNvPr id="793" name="Google Shape;793;p74"/>
          <p:cNvSpPr txBox="1"/>
          <p:nvPr/>
        </p:nvSpPr>
        <p:spPr>
          <a:xfrm>
            <a:off x="528875" y="1565700"/>
            <a:ext cx="3906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500">
                <a:solidFill>
                  <a:schemeClr val="dk1"/>
                </a:solidFill>
                <a:latin typeface="Nanum Gothic"/>
                <a:ea typeface="Nanum Gothic"/>
                <a:cs typeface="Nanum Gothic"/>
                <a:sym typeface="Nanum Gothic"/>
              </a:rPr>
              <a:t>SlowFast Networks</a:t>
            </a:r>
            <a:endParaRPr b="1" sz="1500">
              <a:solidFill>
                <a:schemeClr val="dk1"/>
              </a:solidFill>
              <a:latin typeface="Nanum Gothic"/>
              <a:ea typeface="Nanum Gothic"/>
              <a:cs typeface="Nanum Gothic"/>
              <a:sym typeface="Nanum Gothic"/>
            </a:endParaRPr>
          </a:p>
        </p:txBody>
      </p:sp>
      <p:sp>
        <p:nvSpPr>
          <p:cNvPr id="794" name="Google Shape;794;p74"/>
          <p:cNvSpPr txBox="1"/>
          <p:nvPr/>
        </p:nvSpPr>
        <p:spPr>
          <a:xfrm>
            <a:off x="5312550" y="1605300"/>
            <a:ext cx="2524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1100">
                <a:solidFill>
                  <a:schemeClr val="dk1"/>
                </a:solidFill>
                <a:latin typeface="Nanum Gothic"/>
                <a:ea typeface="Nanum Gothic"/>
                <a:cs typeface="Nanum Gothic"/>
                <a:sym typeface="Nanum Gothic"/>
              </a:rPr>
              <a:t>절도</a:t>
            </a:r>
            <a:endParaRPr>
              <a:solidFill>
                <a:schemeClr val="dk1"/>
              </a:solidFill>
            </a:endParaRPr>
          </a:p>
        </p:txBody>
      </p:sp>
      <p:pic>
        <p:nvPicPr>
          <p:cNvPr id="795" name="Google Shape;795;p74" title="Assault036_x264.mp4">
            <a:hlinkClick r:id="rId3"/>
          </p:cNvPr>
          <p:cNvPicPr preferRelativeResize="0"/>
          <p:nvPr/>
        </p:nvPicPr>
        <p:blipFill>
          <a:blip r:embed="rId4">
            <a:alphaModFix/>
          </a:blip>
          <a:stretch>
            <a:fillRect/>
          </a:stretch>
        </p:blipFill>
        <p:spPr>
          <a:xfrm>
            <a:off x="5312550" y="4419050"/>
            <a:ext cx="2524250" cy="1893193"/>
          </a:xfrm>
          <a:prstGeom prst="rect">
            <a:avLst/>
          </a:prstGeom>
          <a:noFill/>
          <a:ln>
            <a:noFill/>
          </a:ln>
        </p:spPr>
      </p:pic>
      <p:sp>
        <p:nvSpPr>
          <p:cNvPr id="796" name="Google Shape;796;p74"/>
          <p:cNvSpPr txBox="1"/>
          <p:nvPr/>
        </p:nvSpPr>
        <p:spPr>
          <a:xfrm>
            <a:off x="5312575" y="4065050"/>
            <a:ext cx="2524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1100">
                <a:solidFill>
                  <a:schemeClr val="dk1"/>
                </a:solidFill>
                <a:latin typeface="Nanum Gothic"/>
                <a:ea typeface="Nanum Gothic"/>
                <a:cs typeface="Nanum Gothic"/>
                <a:sym typeface="Nanum Gothic"/>
              </a:rPr>
              <a:t>폭행</a:t>
            </a:r>
            <a:endParaRPr>
              <a:solidFill>
                <a:schemeClr val="dk1"/>
              </a:solidFill>
            </a:endParaRPr>
          </a:p>
        </p:txBody>
      </p:sp>
      <p:pic>
        <p:nvPicPr>
          <p:cNvPr id="797" name="Google Shape;797;p74" title="Burglary005_x264.mp4">
            <a:hlinkClick r:id="rId5"/>
          </p:cNvPr>
          <p:cNvPicPr preferRelativeResize="0"/>
          <p:nvPr/>
        </p:nvPicPr>
        <p:blipFill>
          <a:blip r:embed="rId6">
            <a:alphaModFix/>
          </a:blip>
          <a:stretch>
            <a:fillRect/>
          </a:stretch>
        </p:blipFill>
        <p:spPr>
          <a:xfrm>
            <a:off x="5312550" y="2108225"/>
            <a:ext cx="2524200" cy="1807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1000"/>
                                        <p:tgtEl>
                                          <p:spTgt spid="7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75"/>
          <p:cNvSpPr txBox="1"/>
          <p:nvPr>
            <p:ph idx="4294967295" type="title"/>
          </p:nvPr>
        </p:nvSpPr>
        <p:spPr>
          <a:xfrm>
            <a:off x="0" y="3098100"/>
            <a:ext cx="9144000" cy="661800"/>
          </a:xfrm>
          <a:prstGeom prst="rect">
            <a:avLst/>
          </a:prstGeom>
        </p:spPr>
        <p:txBody>
          <a:bodyPr anchorCtr="0" anchor="ctr" bIns="45700" lIns="91425" spcFirstLastPara="1" rIns="91425" wrap="square" tIns="45700">
            <a:normAutofit/>
          </a:bodyPr>
          <a:lstStyle/>
          <a:p>
            <a:pPr indent="0" lvl="0" marL="0" rtl="0" algn="ctr">
              <a:lnSpc>
                <a:spcPct val="80000"/>
              </a:lnSpc>
              <a:spcBef>
                <a:spcPts val="0"/>
              </a:spcBef>
              <a:spcAft>
                <a:spcPts val="0"/>
              </a:spcAft>
              <a:buNone/>
            </a:pPr>
            <a:r>
              <a:rPr b="1" lang="ko-KR" sz="3030"/>
              <a:t>05. 느낀점</a:t>
            </a:r>
            <a:endParaRPr b="1"/>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6"/>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05. 느낀점</a:t>
            </a:r>
            <a:endParaRPr/>
          </a:p>
        </p:txBody>
      </p:sp>
      <p:sp>
        <p:nvSpPr>
          <p:cNvPr id="808" name="Google Shape;808;p76"/>
          <p:cNvSpPr/>
          <p:nvPr/>
        </p:nvSpPr>
        <p:spPr>
          <a:xfrm>
            <a:off x="3480450" y="2753350"/>
            <a:ext cx="2183100" cy="21831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200">
                <a:solidFill>
                  <a:schemeClr val="dk1"/>
                </a:solidFill>
                <a:latin typeface="Nanum Gothic"/>
                <a:ea typeface="Nanum Gothic"/>
                <a:cs typeface="Nanum Gothic"/>
                <a:sym typeface="Nanum Gothic"/>
              </a:rPr>
              <a:t>데이터 셋</a:t>
            </a:r>
            <a:endParaRPr b="1" sz="2200">
              <a:solidFill>
                <a:schemeClr val="dk1"/>
              </a:solidFill>
              <a:latin typeface="Nanum Gothic"/>
              <a:ea typeface="Nanum Gothic"/>
              <a:cs typeface="Nanum Gothic"/>
              <a:sym typeface="Nanum Gothic"/>
            </a:endParaRPr>
          </a:p>
        </p:txBody>
      </p:sp>
      <p:sp>
        <p:nvSpPr>
          <p:cNvPr id="809" name="Google Shape;809;p76"/>
          <p:cNvSpPr/>
          <p:nvPr/>
        </p:nvSpPr>
        <p:spPr>
          <a:xfrm>
            <a:off x="659975" y="2708275"/>
            <a:ext cx="2183100" cy="2183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200">
                <a:solidFill>
                  <a:schemeClr val="dk1"/>
                </a:solidFill>
                <a:latin typeface="Nanum Gothic"/>
                <a:ea typeface="Nanum Gothic"/>
                <a:cs typeface="Nanum Gothic"/>
                <a:sym typeface="Nanum Gothic"/>
              </a:rPr>
              <a:t>컴퓨팅 환경</a:t>
            </a:r>
            <a:endParaRPr b="1" sz="2200">
              <a:solidFill>
                <a:schemeClr val="dk1"/>
              </a:solidFill>
              <a:latin typeface="Nanum Gothic"/>
              <a:ea typeface="Nanum Gothic"/>
              <a:cs typeface="Nanum Gothic"/>
              <a:sym typeface="Nanum Gothic"/>
            </a:endParaRPr>
          </a:p>
        </p:txBody>
      </p:sp>
      <p:sp>
        <p:nvSpPr>
          <p:cNvPr id="810" name="Google Shape;810;p76"/>
          <p:cNvSpPr/>
          <p:nvPr/>
        </p:nvSpPr>
        <p:spPr>
          <a:xfrm>
            <a:off x="6300925" y="2753350"/>
            <a:ext cx="2183100" cy="21831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200">
                <a:solidFill>
                  <a:schemeClr val="dk1"/>
                </a:solidFill>
                <a:latin typeface="Nanum Gothic"/>
                <a:ea typeface="Nanum Gothic"/>
                <a:cs typeface="Nanum Gothic"/>
                <a:sym typeface="Nanum Gothic"/>
              </a:rPr>
              <a:t>영상 분류</a:t>
            </a:r>
            <a:endParaRPr b="1" sz="2200">
              <a:solidFill>
                <a:schemeClr val="dk1"/>
              </a:solidFill>
              <a:latin typeface="Nanum Gothic"/>
              <a:ea typeface="Nanum Gothic"/>
              <a:cs typeface="Nanum Gothic"/>
              <a:sym typeface="Nanum Gothic"/>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77"/>
          <p:cNvSpPr txBox="1"/>
          <p:nvPr>
            <p:ph idx="1" type="body"/>
          </p:nvPr>
        </p:nvSpPr>
        <p:spPr>
          <a:xfrm>
            <a:off x="142800" y="821875"/>
            <a:ext cx="8858400" cy="5862300"/>
          </a:xfrm>
          <a:prstGeom prst="rect">
            <a:avLst/>
          </a:prstGeom>
        </p:spPr>
        <p:txBody>
          <a:bodyPr anchorCtr="0" anchor="t" bIns="45700" lIns="91425" spcFirstLastPara="1" rIns="91425" wrap="square" tIns="45700">
            <a:normAutofit fontScale="85000" lnSpcReduction="10000"/>
          </a:bodyPr>
          <a:lstStyle/>
          <a:p>
            <a:pPr indent="0" lvl="0" marL="0" rtl="0" algn="l">
              <a:spcBef>
                <a:spcPts val="640"/>
              </a:spcBef>
              <a:spcAft>
                <a:spcPts val="0"/>
              </a:spcAft>
              <a:buNone/>
            </a:pPr>
            <a:r>
              <a:rPr lang="ko-KR" sz="2000"/>
              <a:t>[임성진]</a:t>
            </a:r>
            <a:endParaRPr sz="2000"/>
          </a:p>
          <a:p>
            <a:pPr indent="0" lvl="0" marL="0" rtl="0" algn="l">
              <a:spcBef>
                <a:spcPts val="640"/>
              </a:spcBef>
              <a:spcAft>
                <a:spcPts val="0"/>
              </a:spcAft>
              <a:buNone/>
            </a:pPr>
            <a:r>
              <a:t/>
            </a:r>
            <a:endParaRPr sz="1500"/>
          </a:p>
          <a:p>
            <a:pPr indent="-309562" lvl="0" marL="457200" rtl="0" algn="l">
              <a:spcBef>
                <a:spcPts val="640"/>
              </a:spcBef>
              <a:spcAft>
                <a:spcPts val="0"/>
              </a:spcAft>
              <a:buSzPct val="100000"/>
              <a:buAutoNum type="arabicPeriod"/>
            </a:pPr>
            <a:r>
              <a:rPr b="1" lang="ko-KR" sz="1500"/>
              <a:t>컴퓨팅 환경</a:t>
            </a:r>
            <a:endParaRPr b="1" sz="1500"/>
          </a:p>
          <a:p>
            <a:pPr indent="0" lvl="0" marL="457200" rtl="0" algn="l">
              <a:spcBef>
                <a:spcPts val="640"/>
              </a:spcBef>
              <a:spcAft>
                <a:spcPts val="0"/>
              </a:spcAft>
              <a:buNone/>
            </a:pPr>
            <a:r>
              <a:rPr lang="ko-KR" sz="1500"/>
              <a:t>    Pilot Test 및 모델 개발을 진행하면서, 동영상을 처리하는 모델에는 많은 컴퓨팅 자원이 필요함을 </a:t>
            </a:r>
            <a:r>
              <a:rPr lang="ko-KR" sz="1500"/>
              <a:t>확인했다. 특히 GPU 메모리와 관련성이 높았다. 주어진 환경에서 가능한 높은 성능을 내기 원하지만, 주어진 환경의 컴퓨팅 자원이 부족해서 충분한 데이터로부터 가중치를 학습하지 못하면 모델의 성능이 떨어질 수 있다.</a:t>
            </a:r>
            <a:endParaRPr sz="1500"/>
          </a:p>
          <a:p>
            <a:pPr indent="0" lvl="0" marL="457200" rtl="0" algn="l">
              <a:spcBef>
                <a:spcPts val="640"/>
              </a:spcBef>
              <a:spcAft>
                <a:spcPts val="0"/>
              </a:spcAft>
              <a:buNone/>
            </a:pPr>
            <a:r>
              <a:rPr lang="ko-KR" sz="1500"/>
              <a:t>    이번 프로젝트에서는 컴퓨팅 자원을 고려하여 제한된 인원으로 학습하고, 전처리를 다양하게 하지 못하였으며, 파라미터를 높게 가져가지 못했다. 모델 개발에서 컴퓨팅 자원에 따라 모델의 성능이 바뀔 수 있음을 충분히 경험했다.</a:t>
            </a:r>
            <a:endParaRPr sz="1500"/>
          </a:p>
          <a:p>
            <a:pPr indent="0" lvl="0" marL="0" rtl="0" algn="l">
              <a:spcBef>
                <a:spcPts val="640"/>
              </a:spcBef>
              <a:spcAft>
                <a:spcPts val="0"/>
              </a:spcAft>
              <a:buNone/>
            </a:pPr>
            <a:r>
              <a:t/>
            </a:r>
            <a:endParaRPr sz="1500"/>
          </a:p>
          <a:p>
            <a:pPr indent="-309562" lvl="0" marL="457200" rtl="0" algn="l">
              <a:spcBef>
                <a:spcPts val="640"/>
              </a:spcBef>
              <a:spcAft>
                <a:spcPts val="0"/>
              </a:spcAft>
              <a:buSzPct val="100000"/>
              <a:buAutoNum type="arabicPeriod"/>
            </a:pPr>
            <a:r>
              <a:rPr b="1" lang="ko-KR" sz="1500"/>
              <a:t>데이터셋</a:t>
            </a:r>
            <a:endParaRPr b="1" sz="1500"/>
          </a:p>
          <a:p>
            <a:pPr indent="0" lvl="0" marL="457200" rtl="0" algn="l">
              <a:spcBef>
                <a:spcPts val="640"/>
              </a:spcBef>
              <a:spcAft>
                <a:spcPts val="0"/>
              </a:spcAft>
              <a:buNone/>
            </a:pPr>
            <a:r>
              <a:rPr lang="ko-KR" sz="1500"/>
              <a:t>    두 종류(저용량, 대용량)의 데이터셋을 찾았지만, 제한된 컴퓨팅 환경으로 인해 저용량의 데이터를 사용했다. 대용량의 데이터는 이상 행동이 일어난 Frame, 객체의 위치 등 자세한 정보가 담겨있었지만, TB 단위였다. 대용량 데이터를 사용했다면 아마 아직도 전처리를 하고 있을지도 모른다.</a:t>
            </a:r>
            <a:endParaRPr sz="1500"/>
          </a:p>
          <a:p>
            <a:pPr indent="0" lvl="0" marL="457200" rtl="0" algn="l">
              <a:spcBef>
                <a:spcPts val="640"/>
              </a:spcBef>
              <a:spcAft>
                <a:spcPts val="0"/>
              </a:spcAft>
              <a:buNone/>
            </a:pPr>
            <a:r>
              <a:rPr lang="ko-KR" sz="1500"/>
              <a:t>    </a:t>
            </a:r>
            <a:r>
              <a:rPr lang="ko-KR" sz="1500"/>
              <a:t>가능한 빨리 전처리하고 여러 모델을 돌려 가능성을 확인해야 했기때문에 저용량 데이터를 선택하는 것이 옳았다고 본다. 추후 장기 프로젝트에서는 대용량 데이터와 좋은 컴퓨팅 환경에서 모델을 개발하고 싶다.</a:t>
            </a:r>
            <a:endParaRPr sz="1500"/>
          </a:p>
          <a:p>
            <a:pPr indent="0" lvl="0" marL="0" rtl="0" algn="l">
              <a:spcBef>
                <a:spcPts val="640"/>
              </a:spcBef>
              <a:spcAft>
                <a:spcPts val="0"/>
              </a:spcAft>
              <a:buNone/>
            </a:pPr>
            <a:r>
              <a:t/>
            </a:r>
            <a:endParaRPr sz="1500"/>
          </a:p>
          <a:p>
            <a:pPr indent="-309562" lvl="0" marL="457200" rtl="0" algn="l">
              <a:spcBef>
                <a:spcPts val="640"/>
              </a:spcBef>
              <a:spcAft>
                <a:spcPts val="0"/>
              </a:spcAft>
              <a:buSzPct val="100000"/>
              <a:buAutoNum type="arabicPeriod"/>
            </a:pPr>
            <a:r>
              <a:rPr b="1" lang="ko-KR" sz="1500"/>
              <a:t>영상 분류 모델</a:t>
            </a:r>
            <a:endParaRPr b="1" sz="1500"/>
          </a:p>
          <a:p>
            <a:pPr indent="0" lvl="0" marL="457200" rtl="0" algn="l">
              <a:spcBef>
                <a:spcPts val="640"/>
              </a:spcBef>
              <a:spcAft>
                <a:spcPts val="0"/>
              </a:spcAft>
              <a:buNone/>
            </a:pPr>
            <a:r>
              <a:rPr lang="ko-KR" sz="1500"/>
              <a:t>    영상 데이터로부터 사람의 행동을 분류하는 모델은 많이 검색되었지만, 우리가 활용할 수 있는 모델은 드물었다. 논문에서는 특징을 찾아내는 방법(MIL, Optical Flow, ...)에 대해 이론적으로 설명하는 경우가 대부분이었고, 코드는 확인할 수 없는 경우가 대부분이었다. </a:t>
            </a:r>
            <a:endParaRPr sz="2000"/>
          </a:p>
        </p:txBody>
      </p:sp>
      <p:sp>
        <p:nvSpPr>
          <p:cNvPr id="816" name="Google Shape;816;p77"/>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05. 느낀점</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78"/>
          <p:cNvSpPr txBox="1"/>
          <p:nvPr>
            <p:ph idx="1" type="body"/>
          </p:nvPr>
        </p:nvSpPr>
        <p:spPr>
          <a:xfrm>
            <a:off x="142800" y="821875"/>
            <a:ext cx="8858400" cy="56880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rPr lang="ko-KR" sz="2000"/>
              <a:t>[이성렬]</a:t>
            </a:r>
            <a:endParaRPr sz="2000"/>
          </a:p>
          <a:p>
            <a:pPr indent="0" lvl="0" marL="0" rtl="0" algn="l">
              <a:spcBef>
                <a:spcPts val="640"/>
              </a:spcBef>
              <a:spcAft>
                <a:spcPts val="0"/>
              </a:spcAft>
              <a:buNone/>
            </a:pPr>
            <a:r>
              <a:t/>
            </a:r>
            <a:endParaRPr sz="2000"/>
          </a:p>
          <a:p>
            <a:pPr indent="-355600" lvl="0" marL="457200" rtl="0" algn="l">
              <a:spcBef>
                <a:spcPts val="640"/>
              </a:spcBef>
              <a:spcAft>
                <a:spcPts val="0"/>
              </a:spcAft>
              <a:buSzPts val="2000"/>
              <a:buAutoNum type="arabicPeriod"/>
            </a:pPr>
            <a:r>
              <a:rPr lang="ko-KR" sz="2000"/>
              <a:t>새로운 주제에 대한 도전</a:t>
            </a:r>
            <a:endParaRPr sz="2000"/>
          </a:p>
          <a:p>
            <a:pPr indent="0" lvl="0" marL="0" rtl="0" algn="l">
              <a:spcBef>
                <a:spcPts val="640"/>
              </a:spcBef>
              <a:spcAft>
                <a:spcPts val="0"/>
              </a:spcAft>
              <a:buNone/>
            </a:pPr>
            <a:r>
              <a:rPr lang="ko-KR" sz="1200"/>
              <a:t>	</a:t>
            </a:r>
            <a:r>
              <a:rPr lang="ko-KR" sz="1400"/>
              <a:t>수업시간에 다루었던 이미지 분류에 대한 심화학습으로 볼 수 있는 영상 분류를 주제로 도전하면서 새로운 분야라서 어려움도 많았지만, 여러 자료를 참고해가며 프로젝트를 끝까지 마칠 수 있어서 성취감을 느꼈습니다.</a:t>
            </a:r>
            <a:endParaRPr sz="1400"/>
          </a:p>
          <a:p>
            <a:pPr indent="0" lvl="0" marL="0" rtl="0" algn="l">
              <a:spcBef>
                <a:spcPts val="640"/>
              </a:spcBef>
              <a:spcAft>
                <a:spcPts val="0"/>
              </a:spcAft>
              <a:buNone/>
            </a:pPr>
            <a:r>
              <a:t/>
            </a:r>
            <a:endParaRPr sz="2000"/>
          </a:p>
          <a:p>
            <a:pPr indent="-355600" lvl="0" marL="457200" rtl="0" algn="l">
              <a:spcBef>
                <a:spcPts val="640"/>
              </a:spcBef>
              <a:spcAft>
                <a:spcPts val="0"/>
              </a:spcAft>
              <a:buSzPts val="2000"/>
              <a:buAutoNum type="arabicPeriod"/>
            </a:pPr>
            <a:r>
              <a:rPr lang="ko-KR" sz="2000"/>
              <a:t>개발 환경에 대한 아쉬움</a:t>
            </a:r>
            <a:endParaRPr sz="2000"/>
          </a:p>
          <a:p>
            <a:pPr indent="0" lvl="0" marL="0" rtl="0" algn="l">
              <a:spcBef>
                <a:spcPts val="640"/>
              </a:spcBef>
              <a:spcAft>
                <a:spcPts val="0"/>
              </a:spcAft>
              <a:buNone/>
            </a:pPr>
            <a:r>
              <a:rPr lang="ko-KR" sz="1400"/>
              <a:t>	데이터셋의 크기가 크다 보니 메모리 관련 문제가 자주 발생하였고, 그로 인해 메모리 범위에 맞춰 개발해야 하는 제약이 있어서 기존 결과보다 다양한 부분에 대해 시도하지 못 한 점이 아쉬움으로 남습니다.</a:t>
            </a:r>
            <a:endParaRPr sz="1400"/>
          </a:p>
          <a:p>
            <a:pPr indent="0" lvl="0" marL="0" rtl="0" algn="l">
              <a:spcBef>
                <a:spcPts val="640"/>
              </a:spcBef>
              <a:spcAft>
                <a:spcPts val="0"/>
              </a:spcAft>
              <a:buNone/>
            </a:pPr>
            <a:r>
              <a:t/>
            </a:r>
            <a:endParaRPr sz="2000"/>
          </a:p>
          <a:p>
            <a:pPr indent="-355600" lvl="0" marL="457200" rtl="0" algn="l">
              <a:spcBef>
                <a:spcPts val="640"/>
              </a:spcBef>
              <a:spcAft>
                <a:spcPts val="0"/>
              </a:spcAft>
              <a:buSzPts val="2000"/>
              <a:buAutoNum type="arabicPeriod"/>
            </a:pPr>
            <a:r>
              <a:rPr lang="ko-KR" sz="2000"/>
              <a:t>다음 프로젝트에 대한 기대</a:t>
            </a:r>
            <a:endParaRPr sz="2000"/>
          </a:p>
          <a:p>
            <a:pPr indent="0" lvl="0" marL="0" rtl="0" algn="l">
              <a:spcBef>
                <a:spcPts val="640"/>
              </a:spcBef>
              <a:spcAft>
                <a:spcPts val="0"/>
              </a:spcAft>
              <a:buNone/>
            </a:pPr>
            <a:r>
              <a:rPr lang="ko-KR" sz="1400"/>
              <a:t>	다음 융복합 프로젝트에 대비하여 영상 분류를 주제로 이번 프로젝트를 진행한만큼, 다른 분야와 결합되어 진행할 다음 프로젝트에 대한 기대감을 가지게 되었습니다.</a:t>
            </a:r>
            <a:endParaRPr sz="1400"/>
          </a:p>
        </p:txBody>
      </p:sp>
      <p:sp>
        <p:nvSpPr>
          <p:cNvPr id="822" name="Google Shape;822;p78"/>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05. 느낀점</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79"/>
          <p:cNvSpPr txBox="1"/>
          <p:nvPr>
            <p:ph idx="1" type="body"/>
          </p:nvPr>
        </p:nvSpPr>
        <p:spPr>
          <a:xfrm>
            <a:off x="142800" y="821875"/>
            <a:ext cx="8858400" cy="60360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rPr lang="ko-KR" sz="2000"/>
              <a:t>[김태훈]</a:t>
            </a:r>
            <a:endParaRPr sz="300"/>
          </a:p>
          <a:p>
            <a:pPr indent="-355600" lvl="0" marL="457200" rtl="0" algn="l">
              <a:lnSpc>
                <a:spcPct val="115000"/>
              </a:lnSpc>
              <a:spcBef>
                <a:spcPts val="640"/>
              </a:spcBef>
              <a:spcAft>
                <a:spcPts val="0"/>
              </a:spcAft>
              <a:buSzPts val="2000"/>
              <a:buAutoNum type="arabicPeriod"/>
            </a:pPr>
            <a:r>
              <a:rPr lang="ko-KR" sz="2000"/>
              <a:t>메모리초과 문제</a:t>
            </a:r>
            <a:endParaRPr sz="2000"/>
          </a:p>
          <a:p>
            <a:pPr indent="0" lvl="0" marL="0" rtl="0" algn="l">
              <a:lnSpc>
                <a:spcPct val="115000"/>
              </a:lnSpc>
              <a:spcBef>
                <a:spcPts val="640"/>
              </a:spcBef>
              <a:spcAft>
                <a:spcPts val="0"/>
              </a:spcAft>
              <a:buNone/>
            </a:pPr>
            <a:r>
              <a:rPr lang="ko-KR" sz="1200"/>
              <a:t>	영상분류(Video Classfication)라는 주제를 선택하였는데 전처리된 Input이 GrayScale로  변환되었을때는 21GB, RGB로 변환하였을때는 60GB로 모델링을 수행하면서 자주 Out of Memory 오류가 발생해서 어려움을 겪었다.  AWS를 공유해서 사용하다보니 팀원들과 동시에 사용하는 경우 커널이 끊기거나 OOM 오류가 나는 경우가 많았다. 이를 극복하기 위하여 성진씨와 성렬씨는 둘이 실험계획을 세워 AWS에서 1명만 학습을 시키고 나는 Colab Pro를 결제하여 학습을 시켰다. ColabPro의 경우 메모리한도가 25GB인데 OOM문제로 Grayscale로 전처리된 Input을 사용하였다.</a:t>
            </a:r>
            <a:endParaRPr sz="1200"/>
          </a:p>
          <a:p>
            <a:pPr indent="0" lvl="0" marL="0" rtl="0" algn="l">
              <a:lnSpc>
                <a:spcPct val="115000"/>
              </a:lnSpc>
              <a:spcBef>
                <a:spcPts val="640"/>
              </a:spcBef>
              <a:spcAft>
                <a:spcPts val="0"/>
              </a:spcAft>
              <a:buNone/>
            </a:pPr>
            <a:r>
              <a:rPr lang="ko-KR" sz="1200"/>
              <a:t>이를 통해 느낀 점은 ‘영상(Video)’학습은 메모리가 충분히 확보된 환경에서 수행하여야한다는 것을 느꼈다.</a:t>
            </a:r>
            <a:endParaRPr sz="1200"/>
          </a:p>
          <a:p>
            <a:pPr indent="0" lvl="0" marL="0" rtl="0" algn="l">
              <a:lnSpc>
                <a:spcPct val="115000"/>
              </a:lnSpc>
              <a:spcBef>
                <a:spcPts val="640"/>
              </a:spcBef>
              <a:spcAft>
                <a:spcPts val="0"/>
              </a:spcAft>
              <a:buNone/>
            </a:pPr>
            <a:r>
              <a:t/>
            </a:r>
            <a:endParaRPr sz="1200"/>
          </a:p>
          <a:p>
            <a:pPr indent="0" lvl="0" marL="0" rtl="0" algn="l">
              <a:lnSpc>
                <a:spcPct val="115000"/>
              </a:lnSpc>
              <a:spcBef>
                <a:spcPts val="640"/>
              </a:spcBef>
              <a:spcAft>
                <a:spcPts val="0"/>
              </a:spcAft>
              <a:buNone/>
            </a:pPr>
            <a:r>
              <a:rPr lang="ko-KR" sz="2000"/>
              <a:t>2.</a:t>
            </a:r>
            <a:r>
              <a:rPr lang="ko-KR" sz="1200"/>
              <a:t>	</a:t>
            </a:r>
            <a:r>
              <a:rPr lang="ko-KR" sz="2000"/>
              <a:t>DataSet에 대한 아쉬움</a:t>
            </a:r>
            <a:endParaRPr sz="2000"/>
          </a:p>
          <a:p>
            <a:pPr indent="0" lvl="0" marL="0" rtl="0" algn="l">
              <a:lnSpc>
                <a:spcPct val="115000"/>
              </a:lnSpc>
              <a:spcBef>
                <a:spcPts val="640"/>
              </a:spcBef>
              <a:spcAft>
                <a:spcPts val="0"/>
              </a:spcAft>
              <a:buNone/>
            </a:pPr>
            <a:r>
              <a:rPr lang="ko-KR" sz="1200"/>
              <a:t>	영상에 관한 딥러닝분야가 상기 언급한 메모리가 Critical하므로 좋은 학습데이터를 찾기가 어려웠다. CCTV 의 이상 행동 분류 Data를 다행히 찾을 수 있었다. 하지만 영상마다 길이가 다르고 이상행동이 나타나는 부분이 영상마다 다름에도 불구하고 획일적으로 전체영상에서 균등하게 64프레임을 뽑아낸 이미지 집합을 Input 데이터로 사용하여 아쉬움이 남았다. 영상별로 이상행동이 나타나는 부분을 잘 편집해서 프레임을 뽑아냈다면 더 좋은 학습결과를 구할 수 있었을거라고 생각이 든다. </a:t>
            </a:r>
            <a:endParaRPr sz="1200"/>
          </a:p>
          <a:p>
            <a:pPr indent="0" lvl="0" marL="0" rtl="0" algn="l">
              <a:lnSpc>
                <a:spcPct val="115000"/>
              </a:lnSpc>
              <a:spcBef>
                <a:spcPts val="640"/>
              </a:spcBef>
              <a:spcAft>
                <a:spcPts val="0"/>
              </a:spcAft>
              <a:buNone/>
            </a:pPr>
            <a:r>
              <a:t/>
            </a:r>
            <a:endParaRPr sz="1200"/>
          </a:p>
          <a:p>
            <a:pPr indent="0" lvl="0" marL="0" rtl="0" algn="l">
              <a:lnSpc>
                <a:spcPct val="115000"/>
              </a:lnSpc>
              <a:spcBef>
                <a:spcPts val="640"/>
              </a:spcBef>
              <a:spcAft>
                <a:spcPts val="0"/>
              </a:spcAft>
              <a:buNone/>
            </a:pPr>
            <a:r>
              <a:rPr lang="ko-KR" sz="2000"/>
              <a:t>3.	영상분류라는 주제 극복</a:t>
            </a:r>
            <a:endParaRPr sz="1200"/>
          </a:p>
          <a:p>
            <a:pPr indent="0" lvl="0" marL="0" rtl="0" algn="l">
              <a:lnSpc>
                <a:spcPct val="115000"/>
              </a:lnSpc>
              <a:spcBef>
                <a:spcPts val="640"/>
              </a:spcBef>
              <a:spcAft>
                <a:spcPts val="0"/>
              </a:spcAft>
              <a:buNone/>
            </a:pPr>
            <a:r>
              <a:rPr lang="ko-KR" sz="1200"/>
              <a:t>	프로젝트를 진행하고 일주일이 지나지 않아서 위의 i)  메모리초과문제와 ii) Data를 어떻게 전처리할 것인가 iii) 인터넷에 영상분류에 관한 자료가 많지 않아서 어려움을 느꼈고 주제를 다시 선정하자는 의견이 있었다.  하지만 주제를 다시 선정하기도 막막하였으며 일주일동안 공부한 것이 아깝다는 생각이 들어서 영상분류 주제를 고수하기로 팀원들간 소통을 통해서 결정을 내렸다. 그 날 전처리하는 영역을 통일하여 코드를 작성하여 모델링부분만 작성할 수 있는 환경을 마련하였고 프로젝트를 나름 성공적으로 마쳤다.</a:t>
            </a:r>
            <a:endParaRPr sz="1200"/>
          </a:p>
        </p:txBody>
      </p:sp>
      <p:sp>
        <p:nvSpPr>
          <p:cNvPr id="828" name="Google Shape;828;p79"/>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ko-KR"/>
              <a:t>05. 느낀점</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pic>
        <p:nvPicPr>
          <p:cNvPr id="833" name="Google Shape;833;p80"/>
          <p:cNvPicPr preferRelativeResize="0"/>
          <p:nvPr/>
        </p:nvPicPr>
        <p:blipFill>
          <a:blip r:embed="rId3">
            <a:alphaModFix/>
          </a:blip>
          <a:stretch>
            <a:fillRect/>
          </a:stretch>
        </p:blipFill>
        <p:spPr>
          <a:xfrm>
            <a:off x="700825" y="1656662"/>
            <a:ext cx="7742350" cy="35446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idx="1" type="body"/>
          </p:nvPr>
        </p:nvSpPr>
        <p:spPr>
          <a:xfrm>
            <a:off x="142800" y="821875"/>
            <a:ext cx="8858400" cy="4526100"/>
          </a:xfrm>
          <a:prstGeom prst="rect">
            <a:avLst/>
          </a:prstGeom>
        </p:spPr>
        <p:txBody>
          <a:bodyPr anchorCtr="0" anchor="t" bIns="45700" lIns="91425" spcFirstLastPara="1" rIns="91425" wrap="square" tIns="45700">
            <a:normAutofit/>
          </a:bodyPr>
          <a:lstStyle/>
          <a:p>
            <a:pPr indent="0" lvl="0" marL="0" rtl="0" algn="just">
              <a:spcBef>
                <a:spcPts val="0"/>
              </a:spcBef>
              <a:spcAft>
                <a:spcPts val="0"/>
              </a:spcAft>
              <a:buNone/>
            </a:pPr>
            <a:r>
              <a:rPr b="1" lang="ko-KR" sz="2000"/>
              <a:t>4</a:t>
            </a:r>
            <a:r>
              <a:rPr b="1" lang="ko-KR" sz="2000"/>
              <a:t>) 공공 CCTV에 대한 시민들의 인식</a:t>
            </a:r>
            <a:endParaRPr b="1" sz="1500"/>
          </a:p>
        </p:txBody>
      </p:sp>
      <p:grpSp>
        <p:nvGrpSpPr>
          <p:cNvPr id="143" name="Google Shape;143;p20"/>
          <p:cNvGrpSpPr/>
          <p:nvPr/>
        </p:nvGrpSpPr>
        <p:grpSpPr>
          <a:xfrm>
            <a:off x="142800" y="5299804"/>
            <a:ext cx="4648000" cy="1166718"/>
            <a:chOff x="900125" y="5500804"/>
            <a:chExt cx="4648000" cy="1166718"/>
          </a:xfrm>
        </p:grpSpPr>
        <p:pic>
          <p:nvPicPr>
            <p:cNvPr id="144" name="Google Shape;144;p20"/>
            <p:cNvPicPr preferRelativeResize="0"/>
            <p:nvPr/>
          </p:nvPicPr>
          <p:blipFill rotWithShape="1">
            <a:blip r:embed="rId3">
              <a:alphaModFix/>
            </a:blip>
            <a:srcRect b="69706" l="0" r="0" t="0"/>
            <a:stretch/>
          </p:blipFill>
          <p:spPr>
            <a:xfrm>
              <a:off x="900125" y="5500804"/>
              <a:ext cx="4648000" cy="689025"/>
            </a:xfrm>
            <a:prstGeom prst="rect">
              <a:avLst/>
            </a:prstGeom>
            <a:noFill/>
            <a:ln>
              <a:noFill/>
            </a:ln>
          </p:spPr>
        </p:pic>
        <p:pic>
          <p:nvPicPr>
            <p:cNvPr id="145" name="Google Shape;145;p20"/>
            <p:cNvPicPr preferRelativeResize="0"/>
            <p:nvPr/>
          </p:nvPicPr>
          <p:blipFill rotWithShape="1">
            <a:blip r:embed="rId3">
              <a:alphaModFix/>
            </a:blip>
            <a:srcRect b="0" l="0" r="0" t="76126"/>
            <a:stretch/>
          </p:blipFill>
          <p:spPr>
            <a:xfrm>
              <a:off x="900125" y="6124521"/>
              <a:ext cx="4648000" cy="543001"/>
            </a:xfrm>
            <a:prstGeom prst="rect">
              <a:avLst/>
            </a:prstGeom>
            <a:noFill/>
            <a:ln>
              <a:noFill/>
            </a:ln>
          </p:spPr>
        </p:pic>
      </p:grpSp>
      <p:sp>
        <p:nvSpPr>
          <p:cNvPr id="146" name="Google Shape;146;p20"/>
          <p:cNvSpPr txBox="1"/>
          <p:nvPr/>
        </p:nvSpPr>
        <p:spPr>
          <a:xfrm>
            <a:off x="166625" y="4869600"/>
            <a:ext cx="7843800" cy="354000"/>
          </a:xfrm>
          <a:prstGeom prst="rect">
            <a:avLst/>
          </a:prstGeom>
          <a:noFill/>
          <a:ln>
            <a:noFill/>
          </a:ln>
        </p:spPr>
        <p:txBody>
          <a:bodyPr anchorCtr="0" anchor="t" bIns="91425" lIns="91425" spcFirstLastPara="1" rIns="91425" wrap="square" tIns="91425">
            <a:spAutoFit/>
          </a:bodyPr>
          <a:lstStyle/>
          <a:p>
            <a:pPr indent="0" lvl="0" marL="139700" rtl="0" algn="l">
              <a:spcBef>
                <a:spcPts val="800"/>
              </a:spcBef>
              <a:spcAft>
                <a:spcPts val="400"/>
              </a:spcAft>
              <a:buNone/>
            </a:pPr>
            <a:r>
              <a:rPr b="1" lang="ko-KR" sz="1100">
                <a:solidFill>
                  <a:srgbClr val="111111"/>
                </a:solidFill>
                <a:latin typeface="Nanum Gothic"/>
                <a:ea typeface="Nanum Gothic"/>
                <a:cs typeface="Nanum Gothic"/>
                <a:sym typeface="Nanum Gothic"/>
              </a:rPr>
              <a:t>(3) </a:t>
            </a:r>
            <a:r>
              <a:rPr b="1" lang="ko-KR" sz="1100">
                <a:solidFill>
                  <a:srgbClr val="111111"/>
                </a:solidFill>
                <a:latin typeface="Nanum Gothic"/>
                <a:ea typeface="Nanum Gothic"/>
                <a:cs typeface="Nanum Gothic"/>
                <a:sym typeface="Nanum Gothic"/>
              </a:rPr>
              <a:t>“</a:t>
            </a:r>
            <a:r>
              <a:rPr b="1" lang="ko-KR" sz="1100">
                <a:solidFill>
                  <a:srgbClr val="111111"/>
                </a:solidFill>
                <a:latin typeface="Nanum Gothic"/>
                <a:ea typeface="Nanum Gothic"/>
                <a:cs typeface="Nanum Gothic"/>
                <a:sym typeface="Nanum Gothic"/>
              </a:rPr>
              <a:t>공공 CCTV의 설치장소를 정하는 데 있어 어떤 점이 중요하게 고려되어야 한다고 생각하나요?”</a:t>
            </a:r>
            <a:endParaRPr b="1" sz="1100">
              <a:solidFill>
                <a:schemeClr val="dk1"/>
              </a:solidFill>
              <a:latin typeface="Nanum Gothic"/>
              <a:ea typeface="Nanum Gothic"/>
              <a:cs typeface="Nanum Gothic"/>
              <a:sym typeface="Nanum Gothic"/>
            </a:endParaRPr>
          </a:p>
        </p:txBody>
      </p:sp>
      <p:sp>
        <p:nvSpPr>
          <p:cNvPr id="147" name="Google Shape;147;p20"/>
          <p:cNvSpPr txBox="1"/>
          <p:nvPr/>
        </p:nvSpPr>
        <p:spPr>
          <a:xfrm>
            <a:off x="3821400" y="6550200"/>
            <a:ext cx="53226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600">
                <a:solidFill>
                  <a:schemeClr val="dk1"/>
                </a:solidFill>
                <a:latin typeface="Nanum Gothic"/>
                <a:ea typeface="Nanum Gothic"/>
                <a:cs typeface="Nanum Gothic"/>
                <a:sym typeface="Nanum Gothic"/>
              </a:rPr>
              <a:t>공공 CCTV에 대한 시민들의 인식, 한민경 부연구위원, 범죄와 형사사법 통계정보(CCJS) </a:t>
            </a:r>
            <a:endParaRPr sz="600">
              <a:solidFill>
                <a:schemeClr val="dk1"/>
              </a:solidFill>
              <a:latin typeface="Nanum Gothic"/>
              <a:ea typeface="Nanum Gothic"/>
              <a:cs typeface="Nanum Gothic"/>
              <a:sym typeface="Nanum Gothic"/>
            </a:endParaRPr>
          </a:p>
        </p:txBody>
      </p:sp>
      <p:pic>
        <p:nvPicPr>
          <p:cNvPr id="148" name="Google Shape;148;p20"/>
          <p:cNvPicPr preferRelativeResize="0"/>
          <p:nvPr/>
        </p:nvPicPr>
        <p:blipFill>
          <a:blip r:embed="rId4">
            <a:alphaModFix/>
          </a:blip>
          <a:stretch>
            <a:fillRect/>
          </a:stretch>
        </p:blipFill>
        <p:spPr>
          <a:xfrm>
            <a:off x="203800" y="2275350"/>
            <a:ext cx="4289876" cy="2213250"/>
          </a:xfrm>
          <a:prstGeom prst="rect">
            <a:avLst/>
          </a:prstGeom>
          <a:noFill/>
          <a:ln>
            <a:noFill/>
          </a:ln>
        </p:spPr>
      </p:pic>
      <p:pic>
        <p:nvPicPr>
          <p:cNvPr id="149" name="Google Shape;149;p20"/>
          <p:cNvPicPr preferRelativeResize="0"/>
          <p:nvPr/>
        </p:nvPicPr>
        <p:blipFill>
          <a:blip r:embed="rId5">
            <a:alphaModFix/>
          </a:blip>
          <a:stretch>
            <a:fillRect/>
          </a:stretch>
        </p:blipFill>
        <p:spPr>
          <a:xfrm>
            <a:off x="4739725" y="2308664"/>
            <a:ext cx="4234489" cy="2146626"/>
          </a:xfrm>
          <a:prstGeom prst="rect">
            <a:avLst/>
          </a:prstGeom>
          <a:noFill/>
          <a:ln>
            <a:noFill/>
          </a:ln>
        </p:spPr>
      </p:pic>
      <p:sp>
        <p:nvSpPr>
          <p:cNvPr id="150" name="Google Shape;150;p20"/>
          <p:cNvSpPr txBox="1"/>
          <p:nvPr/>
        </p:nvSpPr>
        <p:spPr>
          <a:xfrm>
            <a:off x="203800" y="1931925"/>
            <a:ext cx="4444200" cy="354000"/>
          </a:xfrm>
          <a:prstGeom prst="rect">
            <a:avLst/>
          </a:prstGeom>
          <a:noFill/>
          <a:ln>
            <a:noFill/>
          </a:ln>
        </p:spPr>
        <p:txBody>
          <a:bodyPr anchorCtr="0" anchor="t" bIns="91425" lIns="91425" spcFirstLastPara="1" rIns="91425" wrap="square" tIns="91425">
            <a:spAutoFit/>
          </a:bodyPr>
          <a:lstStyle/>
          <a:p>
            <a:pPr indent="0" lvl="0" marL="0" rtl="0" algn="l">
              <a:spcBef>
                <a:spcPts val="800"/>
              </a:spcBef>
              <a:spcAft>
                <a:spcPts val="400"/>
              </a:spcAft>
              <a:buNone/>
            </a:pPr>
            <a:r>
              <a:rPr b="1" lang="ko-KR" sz="1100">
                <a:solidFill>
                  <a:srgbClr val="111111"/>
                </a:solidFill>
                <a:latin typeface="Nanum Gothic"/>
                <a:ea typeface="Nanum Gothic"/>
                <a:cs typeface="Nanum Gothic"/>
                <a:sym typeface="Nanum Gothic"/>
              </a:rPr>
              <a:t>(</a:t>
            </a:r>
            <a:r>
              <a:rPr b="1" lang="ko-KR" sz="1100">
                <a:solidFill>
                  <a:srgbClr val="111111"/>
                </a:solidFill>
                <a:latin typeface="Nanum Gothic"/>
                <a:ea typeface="Nanum Gothic"/>
                <a:cs typeface="Nanum Gothic"/>
                <a:sym typeface="Nanum Gothic"/>
              </a:rPr>
              <a:t>1) </a:t>
            </a:r>
            <a:r>
              <a:rPr b="1" lang="ko-KR" sz="1100">
                <a:solidFill>
                  <a:srgbClr val="111111"/>
                </a:solidFill>
                <a:latin typeface="Nanum Gothic"/>
                <a:ea typeface="Nanum Gothic"/>
                <a:cs typeface="Nanum Gothic"/>
                <a:sym typeface="Nanum Gothic"/>
              </a:rPr>
              <a:t>“</a:t>
            </a:r>
            <a:r>
              <a:rPr b="1" lang="ko-KR" sz="1100">
                <a:solidFill>
                  <a:srgbClr val="111111"/>
                </a:solidFill>
                <a:latin typeface="Nanum Gothic"/>
                <a:ea typeface="Nanum Gothic"/>
                <a:cs typeface="Nanum Gothic"/>
                <a:sym typeface="Nanum Gothic"/>
              </a:rPr>
              <a:t>공공 CCTV가 범죄를 예방하는 효과가 있나요?”</a:t>
            </a:r>
            <a:endParaRPr b="1" sz="1100">
              <a:solidFill>
                <a:srgbClr val="111111"/>
              </a:solidFill>
              <a:latin typeface="Nanum Gothic"/>
              <a:ea typeface="Nanum Gothic"/>
              <a:cs typeface="Nanum Gothic"/>
              <a:sym typeface="Nanum Gothic"/>
            </a:endParaRPr>
          </a:p>
        </p:txBody>
      </p:sp>
      <p:sp>
        <p:nvSpPr>
          <p:cNvPr id="151" name="Google Shape;151;p20"/>
          <p:cNvSpPr txBox="1"/>
          <p:nvPr/>
        </p:nvSpPr>
        <p:spPr>
          <a:xfrm>
            <a:off x="4739725" y="1931925"/>
            <a:ext cx="4444200" cy="354000"/>
          </a:xfrm>
          <a:prstGeom prst="rect">
            <a:avLst/>
          </a:prstGeom>
          <a:noFill/>
          <a:ln>
            <a:noFill/>
          </a:ln>
        </p:spPr>
        <p:txBody>
          <a:bodyPr anchorCtr="0" anchor="t" bIns="91425" lIns="91425" spcFirstLastPara="1" rIns="91425" wrap="square" tIns="91425">
            <a:spAutoFit/>
          </a:bodyPr>
          <a:lstStyle/>
          <a:p>
            <a:pPr indent="0" lvl="0" marL="0" rtl="0" algn="l">
              <a:spcBef>
                <a:spcPts val="800"/>
              </a:spcBef>
              <a:spcAft>
                <a:spcPts val="400"/>
              </a:spcAft>
              <a:buNone/>
            </a:pPr>
            <a:r>
              <a:rPr b="1" lang="ko-KR" sz="1100">
                <a:solidFill>
                  <a:srgbClr val="111111"/>
                </a:solidFill>
                <a:latin typeface="Nanum Gothic"/>
                <a:ea typeface="Nanum Gothic"/>
                <a:cs typeface="Nanum Gothic"/>
                <a:sym typeface="Nanum Gothic"/>
              </a:rPr>
              <a:t>(2) “</a:t>
            </a:r>
            <a:r>
              <a:rPr b="1" lang="ko-KR" sz="1100">
                <a:solidFill>
                  <a:srgbClr val="111111"/>
                </a:solidFill>
                <a:latin typeface="Nanum Gothic"/>
                <a:ea typeface="Nanum Gothic"/>
                <a:cs typeface="Nanum Gothic"/>
                <a:sym typeface="Nanum Gothic"/>
              </a:rPr>
              <a:t>공공 CCTV가 </a:t>
            </a:r>
            <a:r>
              <a:rPr b="1" lang="ko-KR" sz="1100">
                <a:solidFill>
                  <a:srgbClr val="111111"/>
                </a:solidFill>
                <a:latin typeface="Nanum Gothic"/>
                <a:ea typeface="Nanum Gothic"/>
                <a:cs typeface="Nanum Gothic"/>
                <a:sym typeface="Nanum Gothic"/>
              </a:rPr>
              <a:t>추가 설치되기를 바라나요?”</a:t>
            </a:r>
            <a:endParaRPr b="1" sz="1100">
              <a:solidFill>
                <a:srgbClr val="111111"/>
              </a:solidFill>
              <a:latin typeface="Nanum Gothic"/>
              <a:ea typeface="Nanum Gothic"/>
              <a:cs typeface="Nanum Gothic"/>
              <a:sym typeface="Nanum Gothic"/>
            </a:endParaRPr>
          </a:p>
        </p:txBody>
      </p:sp>
      <p:sp>
        <p:nvSpPr>
          <p:cNvPr id="152" name="Google Shape;152;p20"/>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lnSpc>
                <a:spcPct val="80000"/>
              </a:lnSpc>
              <a:spcBef>
                <a:spcPts val="0"/>
              </a:spcBef>
              <a:spcAft>
                <a:spcPts val="0"/>
              </a:spcAft>
              <a:buNone/>
            </a:pPr>
            <a:r>
              <a:rPr lang="ko-KR" sz="3030"/>
              <a:t>01. 프로젝트 배경</a:t>
            </a:r>
            <a:endParaRPr sz="3030"/>
          </a:p>
        </p:txBody>
      </p:sp>
      <p:sp>
        <p:nvSpPr>
          <p:cNvPr id="153" name="Google Shape;153;p20"/>
          <p:cNvSpPr txBox="1"/>
          <p:nvPr/>
        </p:nvSpPr>
        <p:spPr>
          <a:xfrm>
            <a:off x="4248341" y="870405"/>
            <a:ext cx="4849500" cy="338700"/>
          </a:xfrm>
          <a:prstGeom prst="rect">
            <a:avLst/>
          </a:prstGeom>
          <a:noFill/>
          <a:ln>
            <a:noFill/>
          </a:ln>
        </p:spPr>
        <p:txBody>
          <a:bodyPr anchorCtr="0" anchor="t" bIns="91425" lIns="91425" spcFirstLastPara="1" rIns="91425" wrap="square" tIns="91425">
            <a:spAutoFit/>
          </a:bodyPr>
          <a:lstStyle/>
          <a:p>
            <a:pPr indent="0" lvl="0" marL="0" rtl="0" algn="just">
              <a:lnSpc>
                <a:spcPct val="130000"/>
              </a:lnSpc>
              <a:spcBef>
                <a:spcPts val="0"/>
              </a:spcBef>
              <a:spcAft>
                <a:spcPts val="0"/>
              </a:spcAft>
              <a:buNone/>
            </a:pPr>
            <a:r>
              <a:rPr b="1" lang="ko-KR" sz="1000">
                <a:solidFill>
                  <a:schemeClr val="dk1"/>
                </a:solidFill>
                <a:latin typeface="Nanum Gothic"/>
                <a:ea typeface="Nanum Gothic"/>
                <a:cs typeface="Nanum Gothic"/>
                <a:sym typeface="Nanum Gothic"/>
              </a:rPr>
              <a:t> </a:t>
            </a:r>
            <a:r>
              <a:rPr lang="ko-KR" sz="1000">
                <a:solidFill>
                  <a:schemeClr val="dk1"/>
                </a:solidFill>
                <a:latin typeface="Nanum Gothic"/>
                <a:ea typeface="Nanum Gothic"/>
                <a:cs typeface="Nanum Gothic"/>
                <a:sym typeface="Nanum Gothic"/>
              </a:rPr>
              <a:t>(민간 사회조사업체 패널로 등록되어 있는 만 19세 이상의 성인 2,002명 대상)</a:t>
            </a:r>
            <a:endParaRPr sz="1000">
              <a:solidFill>
                <a:schemeClr val="dk1"/>
              </a:solidFill>
              <a:latin typeface="Nanum Gothic"/>
              <a:ea typeface="Nanum Gothic"/>
              <a:cs typeface="Nanum Gothic"/>
              <a:sym typeface="Nanum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1"/>
          <p:cNvPicPr preferRelativeResize="0"/>
          <p:nvPr/>
        </p:nvPicPr>
        <p:blipFill>
          <a:blip r:embed="rId3">
            <a:alphaModFix/>
          </a:blip>
          <a:stretch>
            <a:fillRect/>
          </a:stretch>
        </p:blipFill>
        <p:spPr>
          <a:xfrm>
            <a:off x="4873200" y="2206012"/>
            <a:ext cx="3974726" cy="3937888"/>
          </a:xfrm>
          <a:prstGeom prst="rect">
            <a:avLst/>
          </a:prstGeom>
          <a:noFill/>
          <a:ln>
            <a:noFill/>
          </a:ln>
        </p:spPr>
      </p:pic>
      <p:sp>
        <p:nvSpPr>
          <p:cNvPr id="159" name="Google Shape;159;p21"/>
          <p:cNvSpPr txBox="1"/>
          <p:nvPr>
            <p:ph idx="1" type="body"/>
          </p:nvPr>
        </p:nvSpPr>
        <p:spPr>
          <a:xfrm>
            <a:off x="142800" y="821875"/>
            <a:ext cx="8858400" cy="4526100"/>
          </a:xfrm>
          <a:prstGeom prst="rect">
            <a:avLst/>
          </a:prstGeom>
        </p:spPr>
        <p:txBody>
          <a:bodyPr anchorCtr="0" anchor="t" bIns="45700" lIns="91425" spcFirstLastPara="1" rIns="91425" wrap="square" tIns="45700">
            <a:normAutofit/>
          </a:bodyPr>
          <a:lstStyle/>
          <a:p>
            <a:pPr indent="0" lvl="0" marL="0" rtl="0" algn="just">
              <a:lnSpc>
                <a:spcPct val="115000"/>
              </a:lnSpc>
              <a:spcBef>
                <a:spcPts val="0"/>
              </a:spcBef>
              <a:spcAft>
                <a:spcPts val="0"/>
              </a:spcAft>
              <a:buNone/>
            </a:pPr>
            <a:r>
              <a:rPr b="1" lang="ko-KR" sz="2000"/>
              <a:t>5</a:t>
            </a:r>
            <a:r>
              <a:rPr b="1" lang="ko-KR" sz="2000"/>
              <a:t>) CCTV 관제의 현실</a:t>
            </a:r>
            <a:endParaRPr b="1" sz="1500"/>
          </a:p>
        </p:txBody>
      </p:sp>
      <p:pic>
        <p:nvPicPr>
          <p:cNvPr id="160" name="Google Shape;160;p21"/>
          <p:cNvPicPr preferRelativeResize="0"/>
          <p:nvPr/>
        </p:nvPicPr>
        <p:blipFill>
          <a:blip r:embed="rId4">
            <a:alphaModFix/>
          </a:blip>
          <a:stretch>
            <a:fillRect/>
          </a:stretch>
        </p:blipFill>
        <p:spPr>
          <a:xfrm>
            <a:off x="4472596" y="7200351"/>
            <a:ext cx="4022551" cy="800798"/>
          </a:xfrm>
          <a:prstGeom prst="rect">
            <a:avLst/>
          </a:prstGeom>
          <a:noFill/>
          <a:ln>
            <a:noFill/>
          </a:ln>
        </p:spPr>
      </p:pic>
      <p:sp>
        <p:nvSpPr>
          <p:cNvPr id="161" name="Google Shape;161;p21"/>
          <p:cNvSpPr txBox="1"/>
          <p:nvPr/>
        </p:nvSpPr>
        <p:spPr>
          <a:xfrm>
            <a:off x="3099000" y="6494525"/>
            <a:ext cx="6045000" cy="36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KR" sz="600">
                <a:latin typeface="Nanum Gothic"/>
                <a:ea typeface="Nanum Gothic"/>
                <a:cs typeface="Nanum Gothic"/>
                <a:sym typeface="Nanum Gothic"/>
              </a:rPr>
              <a:t>CCTV 통합관제센터 운영실태 및 개선방안, 입법·정책보고서 제 29호(2019.11.1), 국회입법조사처</a:t>
            </a:r>
            <a:endParaRPr sz="600">
              <a:latin typeface="Nanum Gothic"/>
              <a:ea typeface="Nanum Gothic"/>
              <a:cs typeface="Nanum Gothic"/>
              <a:sym typeface="Nanum Gothic"/>
            </a:endParaRPr>
          </a:p>
        </p:txBody>
      </p:sp>
      <p:pic>
        <p:nvPicPr>
          <p:cNvPr id="162" name="Google Shape;162;p21"/>
          <p:cNvPicPr preferRelativeResize="0"/>
          <p:nvPr/>
        </p:nvPicPr>
        <p:blipFill>
          <a:blip r:embed="rId5">
            <a:alphaModFix/>
          </a:blip>
          <a:stretch>
            <a:fillRect/>
          </a:stretch>
        </p:blipFill>
        <p:spPr>
          <a:xfrm>
            <a:off x="240500" y="7175400"/>
            <a:ext cx="4022550" cy="850700"/>
          </a:xfrm>
          <a:prstGeom prst="rect">
            <a:avLst/>
          </a:prstGeom>
          <a:noFill/>
          <a:ln>
            <a:noFill/>
          </a:ln>
        </p:spPr>
      </p:pic>
      <p:pic>
        <p:nvPicPr>
          <p:cNvPr id="163" name="Google Shape;163;p21"/>
          <p:cNvPicPr preferRelativeResize="0"/>
          <p:nvPr/>
        </p:nvPicPr>
        <p:blipFill>
          <a:blip r:embed="rId6">
            <a:alphaModFix/>
          </a:blip>
          <a:stretch>
            <a:fillRect/>
          </a:stretch>
        </p:blipFill>
        <p:spPr>
          <a:xfrm>
            <a:off x="343260" y="2325050"/>
            <a:ext cx="3817025" cy="2937800"/>
          </a:xfrm>
          <a:prstGeom prst="rect">
            <a:avLst/>
          </a:prstGeom>
          <a:noFill/>
          <a:ln>
            <a:noFill/>
          </a:ln>
        </p:spPr>
      </p:pic>
      <p:sp>
        <p:nvSpPr>
          <p:cNvPr id="164" name="Google Shape;164;p21"/>
          <p:cNvSpPr txBox="1"/>
          <p:nvPr/>
        </p:nvSpPr>
        <p:spPr>
          <a:xfrm>
            <a:off x="831525" y="5473625"/>
            <a:ext cx="3039300" cy="36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800">
                <a:solidFill>
                  <a:schemeClr val="dk1"/>
                </a:solidFill>
                <a:latin typeface="Nanum Gothic"/>
                <a:ea typeface="Nanum Gothic"/>
                <a:cs typeface="Nanum Gothic"/>
                <a:sym typeface="Nanum Gothic"/>
              </a:rPr>
              <a:t>2019년 </a:t>
            </a:r>
            <a:r>
              <a:rPr lang="ko-KR" sz="800">
                <a:latin typeface="Nanum Gothic"/>
                <a:ea typeface="Nanum Gothic"/>
                <a:cs typeface="Nanum Gothic"/>
                <a:sym typeface="Nanum Gothic"/>
              </a:rPr>
              <a:t>관제 인력 1명당 CCTV 관제 대수 </a:t>
            </a:r>
            <a:endParaRPr sz="800">
              <a:latin typeface="Nanum Gothic"/>
              <a:ea typeface="Nanum Gothic"/>
              <a:cs typeface="Nanum Gothic"/>
              <a:sym typeface="Nanum Gothic"/>
            </a:endParaRPr>
          </a:p>
          <a:p>
            <a:pPr indent="0" lvl="0" marL="0" rtl="0" algn="ctr">
              <a:spcBef>
                <a:spcPts val="0"/>
              </a:spcBef>
              <a:spcAft>
                <a:spcPts val="0"/>
              </a:spcAft>
              <a:buNone/>
            </a:pPr>
            <a:r>
              <a:rPr lang="ko-KR" sz="800">
                <a:latin typeface="Nanum Gothic"/>
                <a:ea typeface="Nanum Gothic"/>
                <a:cs typeface="Nanum Gothic"/>
                <a:sym typeface="Nanum Gothic"/>
              </a:rPr>
              <a:t>= 전체 CCTV 대수 / 전국 통합관제 센터 관제요원 수</a:t>
            </a:r>
            <a:endParaRPr sz="800">
              <a:latin typeface="Nanum Gothic"/>
              <a:ea typeface="Nanum Gothic"/>
              <a:cs typeface="Nanum Gothic"/>
              <a:sym typeface="Nanum Gothic"/>
            </a:endParaRPr>
          </a:p>
        </p:txBody>
      </p:sp>
      <p:sp>
        <p:nvSpPr>
          <p:cNvPr id="165" name="Google Shape;165;p21"/>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lnSpc>
                <a:spcPct val="80000"/>
              </a:lnSpc>
              <a:spcBef>
                <a:spcPts val="0"/>
              </a:spcBef>
              <a:spcAft>
                <a:spcPts val="0"/>
              </a:spcAft>
              <a:buNone/>
            </a:pPr>
            <a:r>
              <a:rPr lang="ko-KR" sz="3030"/>
              <a:t>01. 프로젝트 배경</a:t>
            </a:r>
            <a:endParaRPr sz="3030"/>
          </a:p>
        </p:txBody>
      </p:sp>
      <p:sp>
        <p:nvSpPr>
          <p:cNvPr id="166" name="Google Shape;166;p21"/>
          <p:cNvSpPr txBox="1"/>
          <p:nvPr/>
        </p:nvSpPr>
        <p:spPr>
          <a:xfrm>
            <a:off x="5019750" y="5739450"/>
            <a:ext cx="3039300" cy="36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200">
                <a:solidFill>
                  <a:srgbClr val="FF0000"/>
                </a:solidFill>
                <a:latin typeface="Nanum Gothic"/>
                <a:ea typeface="Nanum Gothic"/>
                <a:cs typeface="Nanum Gothic"/>
                <a:sym typeface="Nanum Gothic"/>
              </a:rPr>
              <a:t>최소 하루 8시간 이상 근무</a:t>
            </a:r>
            <a:endParaRPr b="1" sz="1200">
              <a:solidFill>
                <a:srgbClr val="FF0000"/>
              </a:solidFill>
              <a:latin typeface="Nanum Gothic"/>
              <a:ea typeface="Nanum Gothic"/>
              <a:cs typeface="Nanum Gothic"/>
              <a:sym typeface="Nanum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0" y="0"/>
            <a:ext cx="9144000" cy="661800"/>
          </a:xfrm>
          <a:prstGeom prst="rect">
            <a:avLst/>
          </a:prstGeom>
        </p:spPr>
        <p:txBody>
          <a:bodyPr anchorCtr="0" anchor="ctr" bIns="45700" lIns="91425" spcFirstLastPara="1" rIns="91425" wrap="square" tIns="45700">
            <a:normAutofit/>
          </a:bodyPr>
          <a:lstStyle/>
          <a:p>
            <a:pPr indent="0" lvl="0" marL="0" rtl="0" algn="l">
              <a:lnSpc>
                <a:spcPct val="80000"/>
              </a:lnSpc>
              <a:spcBef>
                <a:spcPts val="0"/>
              </a:spcBef>
              <a:spcAft>
                <a:spcPts val="0"/>
              </a:spcAft>
              <a:buNone/>
            </a:pPr>
            <a:r>
              <a:rPr lang="ko-KR" sz="3030"/>
              <a:t>01. 프로젝트 배경</a:t>
            </a:r>
            <a:endParaRPr/>
          </a:p>
        </p:txBody>
      </p:sp>
      <p:sp>
        <p:nvSpPr>
          <p:cNvPr id="172" name="Google Shape;172;p22"/>
          <p:cNvSpPr txBox="1"/>
          <p:nvPr>
            <p:ph idx="1" type="body"/>
          </p:nvPr>
        </p:nvSpPr>
        <p:spPr>
          <a:xfrm>
            <a:off x="142800" y="821875"/>
            <a:ext cx="8858400" cy="4526100"/>
          </a:xfrm>
          <a:prstGeom prst="rect">
            <a:avLst/>
          </a:prstGeom>
        </p:spPr>
        <p:txBody>
          <a:bodyPr anchorCtr="0" anchor="t" bIns="45700" lIns="91425" spcFirstLastPara="1" rIns="91425" wrap="square" tIns="45700">
            <a:normAutofit/>
          </a:bodyPr>
          <a:lstStyle/>
          <a:p>
            <a:pPr indent="0" lvl="0" marL="0" rtl="0" algn="just">
              <a:lnSpc>
                <a:spcPct val="115000"/>
              </a:lnSpc>
              <a:spcBef>
                <a:spcPts val="0"/>
              </a:spcBef>
              <a:spcAft>
                <a:spcPts val="0"/>
              </a:spcAft>
              <a:buNone/>
            </a:pPr>
            <a:r>
              <a:rPr b="1" lang="ko-KR" sz="2000"/>
              <a:t>5) CCTV 관제의 현실</a:t>
            </a:r>
            <a:endParaRPr b="1" sz="1500"/>
          </a:p>
        </p:txBody>
      </p:sp>
      <p:pic>
        <p:nvPicPr>
          <p:cNvPr id="173" name="Google Shape;173;p22"/>
          <p:cNvPicPr preferRelativeResize="0"/>
          <p:nvPr/>
        </p:nvPicPr>
        <p:blipFill rotWithShape="1">
          <a:blip r:embed="rId3">
            <a:alphaModFix/>
          </a:blip>
          <a:srcRect b="0" l="0" r="6472" t="0"/>
          <a:stretch/>
        </p:blipFill>
        <p:spPr>
          <a:xfrm>
            <a:off x="142800" y="3325300"/>
            <a:ext cx="4318900" cy="3074175"/>
          </a:xfrm>
          <a:prstGeom prst="rect">
            <a:avLst/>
          </a:prstGeom>
          <a:noFill/>
          <a:ln>
            <a:noFill/>
          </a:ln>
        </p:spPr>
      </p:pic>
      <p:sp>
        <p:nvSpPr>
          <p:cNvPr id="174" name="Google Shape;174;p22"/>
          <p:cNvSpPr txBox="1"/>
          <p:nvPr/>
        </p:nvSpPr>
        <p:spPr>
          <a:xfrm>
            <a:off x="3099000" y="6494525"/>
            <a:ext cx="6045000" cy="36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KR" sz="600">
                <a:latin typeface="Nanum Gothic"/>
                <a:ea typeface="Nanum Gothic"/>
                <a:cs typeface="Nanum Gothic"/>
                <a:sym typeface="Nanum Gothic"/>
              </a:rPr>
              <a:t>관제요원 눈 빠진다.."인공지능 CCTV 도입해야", 곽우석, 세종의 소리</a:t>
            </a:r>
            <a:endParaRPr sz="600">
              <a:latin typeface="Nanum Gothic"/>
              <a:ea typeface="Nanum Gothic"/>
              <a:cs typeface="Nanum Gothic"/>
              <a:sym typeface="Nanum Gothic"/>
            </a:endParaRPr>
          </a:p>
          <a:p>
            <a:pPr indent="0" lvl="0" marL="0" rtl="0" algn="r">
              <a:spcBef>
                <a:spcPts val="0"/>
              </a:spcBef>
              <a:spcAft>
                <a:spcPts val="0"/>
              </a:spcAft>
              <a:buNone/>
            </a:pPr>
            <a:r>
              <a:rPr lang="ko-KR" sz="600">
                <a:latin typeface="Nanum Gothic"/>
                <a:ea typeface="Nanum Gothic"/>
                <a:cs typeface="Nanum Gothic"/>
                <a:sym typeface="Nanum Gothic"/>
              </a:rPr>
              <a:t>폴인러브, 대한민국 경찰청 공식 티스토리</a:t>
            </a:r>
            <a:endParaRPr sz="600">
              <a:latin typeface="Nanum Gothic"/>
              <a:ea typeface="Nanum Gothic"/>
              <a:cs typeface="Nanum Gothic"/>
              <a:sym typeface="Nanum Gothic"/>
            </a:endParaRPr>
          </a:p>
        </p:txBody>
      </p:sp>
      <p:grpSp>
        <p:nvGrpSpPr>
          <p:cNvPr id="175" name="Google Shape;175;p22"/>
          <p:cNvGrpSpPr/>
          <p:nvPr/>
        </p:nvGrpSpPr>
        <p:grpSpPr>
          <a:xfrm>
            <a:off x="5096825" y="2273800"/>
            <a:ext cx="3646675" cy="526200"/>
            <a:chOff x="5096825" y="2273800"/>
            <a:chExt cx="3646675" cy="526200"/>
          </a:xfrm>
        </p:grpSpPr>
        <p:sp>
          <p:nvSpPr>
            <p:cNvPr id="176" name="Google Shape;176;p22"/>
            <p:cNvSpPr/>
            <p:nvPr/>
          </p:nvSpPr>
          <p:spPr>
            <a:xfrm>
              <a:off x="5096825" y="2273800"/>
              <a:ext cx="1071900" cy="526200"/>
            </a:xfrm>
            <a:prstGeom prst="roundRect">
              <a:avLst>
                <a:gd fmla="val 16667"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FFFFFF"/>
                  </a:solidFill>
                  <a:latin typeface="Nanum Gothic"/>
                  <a:ea typeface="Nanum Gothic"/>
                  <a:cs typeface="Nanum Gothic"/>
                  <a:sym typeface="Nanum Gothic"/>
                </a:rPr>
                <a:t>상시 관제</a:t>
              </a:r>
              <a:endParaRPr>
                <a:solidFill>
                  <a:srgbClr val="FFFFFF"/>
                </a:solidFill>
                <a:latin typeface="Nanum Gothic"/>
                <a:ea typeface="Nanum Gothic"/>
                <a:cs typeface="Nanum Gothic"/>
                <a:sym typeface="Nanum Gothic"/>
              </a:endParaRPr>
            </a:p>
          </p:txBody>
        </p:sp>
        <p:sp>
          <p:nvSpPr>
            <p:cNvPr id="177" name="Google Shape;177;p22"/>
            <p:cNvSpPr/>
            <p:nvPr/>
          </p:nvSpPr>
          <p:spPr>
            <a:xfrm>
              <a:off x="6384213" y="2273800"/>
              <a:ext cx="1071900" cy="526200"/>
            </a:xfrm>
            <a:prstGeom prst="roundRect">
              <a:avLst>
                <a:gd fmla="val 16667"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FFFFFF"/>
                  </a:solidFill>
                  <a:latin typeface="Nanum Gothic"/>
                  <a:ea typeface="Nanum Gothic"/>
                  <a:cs typeface="Nanum Gothic"/>
                  <a:sym typeface="Nanum Gothic"/>
                </a:rPr>
                <a:t>인력 부족</a:t>
              </a:r>
              <a:endParaRPr>
                <a:solidFill>
                  <a:srgbClr val="FFFFFF"/>
                </a:solidFill>
                <a:latin typeface="Nanum Gothic"/>
                <a:ea typeface="Nanum Gothic"/>
                <a:cs typeface="Nanum Gothic"/>
                <a:sym typeface="Nanum Gothic"/>
              </a:endParaRPr>
            </a:p>
          </p:txBody>
        </p:sp>
        <p:sp>
          <p:nvSpPr>
            <p:cNvPr id="178" name="Google Shape;178;p22"/>
            <p:cNvSpPr/>
            <p:nvPr/>
          </p:nvSpPr>
          <p:spPr>
            <a:xfrm>
              <a:off x="7671600" y="2273800"/>
              <a:ext cx="1071900" cy="526200"/>
            </a:xfrm>
            <a:prstGeom prst="roundRect">
              <a:avLst>
                <a:gd fmla="val 16667"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FFFFFF"/>
                  </a:solidFill>
                  <a:latin typeface="Nanum Gothic"/>
                  <a:ea typeface="Nanum Gothic"/>
                  <a:cs typeface="Nanum Gothic"/>
                  <a:sym typeface="Nanum Gothic"/>
                </a:rPr>
                <a:t>근무 시간</a:t>
              </a:r>
              <a:endParaRPr>
                <a:solidFill>
                  <a:srgbClr val="FFFFFF"/>
                </a:solidFill>
                <a:latin typeface="Nanum Gothic"/>
                <a:ea typeface="Nanum Gothic"/>
                <a:cs typeface="Nanum Gothic"/>
                <a:sym typeface="Nanum Gothic"/>
              </a:endParaRPr>
            </a:p>
          </p:txBody>
        </p:sp>
      </p:grpSp>
      <p:sp>
        <p:nvSpPr>
          <p:cNvPr id="179" name="Google Shape;179;p22"/>
          <p:cNvSpPr/>
          <p:nvPr/>
        </p:nvSpPr>
        <p:spPr>
          <a:xfrm>
            <a:off x="5835813" y="3308988"/>
            <a:ext cx="2168700" cy="5262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FFFFFF"/>
                </a:solidFill>
                <a:latin typeface="Nanum Gothic"/>
                <a:ea typeface="Nanum Gothic"/>
                <a:cs typeface="Nanum Gothic"/>
                <a:sym typeface="Nanum Gothic"/>
              </a:rPr>
              <a:t>업무 부하 발생</a:t>
            </a:r>
            <a:endParaRPr>
              <a:solidFill>
                <a:srgbClr val="FFFFFF"/>
              </a:solidFill>
              <a:latin typeface="Nanum Gothic"/>
              <a:ea typeface="Nanum Gothic"/>
              <a:cs typeface="Nanum Gothic"/>
              <a:sym typeface="Nanum Gothic"/>
            </a:endParaRPr>
          </a:p>
        </p:txBody>
      </p:sp>
      <p:sp>
        <p:nvSpPr>
          <p:cNvPr id="180" name="Google Shape;180;p22"/>
          <p:cNvSpPr/>
          <p:nvPr/>
        </p:nvSpPr>
        <p:spPr>
          <a:xfrm>
            <a:off x="5835813" y="4344175"/>
            <a:ext cx="2168700" cy="5262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FFFFFF"/>
                </a:solidFill>
                <a:latin typeface="Nanum Gothic"/>
                <a:ea typeface="Nanum Gothic"/>
                <a:cs typeface="Nanum Gothic"/>
                <a:sym typeface="Nanum Gothic"/>
              </a:rPr>
              <a:t>Human Error 증가</a:t>
            </a:r>
            <a:endParaRPr>
              <a:solidFill>
                <a:srgbClr val="FFFFFF"/>
              </a:solidFill>
              <a:latin typeface="Nanum Gothic"/>
              <a:ea typeface="Nanum Gothic"/>
              <a:cs typeface="Nanum Gothic"/>
              <a:sym typeface="Nanum Gothic"/>
            </a:endParaRPr>
          </a:p>
        </p:txBody>
      </p:sp>
      <p:sp>
        <p:nvSpPr>
          <p:cNvPr id="181" name="Google Shape;181;p22"/>
          <p:cNvSpPr/>
          <p:nvPr/>
        </p:nvSpPr>
        <p:spPr>
          <a:xfrm>
            <a:off x="5835813" y="5379363"/>
            <a:ext cx="2168700" cy="5262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rgbClr val="FFFFFF"/>
                </a:solidFill>
                <a:latin typeface="Nanum Gothic"/>
                <a:ea typeface="Nanum Gothic"/>
                <a:cs typeface="Nanum Gothic"/>
                <a:sym typeface="Nanum Gothic"/>
              </a:rPr>
              <a:t>관제 성능 감소</a:t>
            </a:r>
            <a:endParaRPr>
              <a:solidFill>
                <a:srgbClr val="FFFFFF"/>
              </a:solidFill>
              <a:latin typeface="Nanum Gothic"/>
              <a:ea typeface="Nanum Gothic"/>
              <a:cs typeface="Nanum Gothic"/>
              <a:sym typeface="Nanum Gothic"/>
            </a:endParaRPr>
          </a:p>
        </p:txBody>
      </p:sp>
      <p:cxnSp>
        <p:nvCxnSpPr>
          <p:cNvPr id="182" name="Google Shape;182;p22"/>
          <p:cNvCxnSpPr>
            <a:stCxn id="179" idx="2"/>
            <a:endCxn id="180" idx="0"/>
          </p:cNvCxnSpPr>
          <p:nvPr/>
        </p:nvCxnSpPr>
        <p:spPr>
          <a:xfrm>
            <a:off x="6920163" y="3835188"/>
            <a:ext cx="0" cy="509100"/>
          </a:xfrm>
          <a:prstGeom prst="straightConnector1">
            <a:avLst/>
          </a:prstGeom>
          <a:noFill/>
          <a:ln cap="flat" cmpd="sng" w="9525">
            <a:solidFill>
              <a:schemeClr val="dk2"/>
            </a:solidFill>
            <a:prstDash val="solid"/>
            <a:round/>
            <a:headEnd len="med" w="med" type="none"/>
            <a:tailEnd len="med" w="med" type="triangle"/>
          </a:ln>
        </p:spPr>
      </p:cxnSp>
      <p:cxnSp>
        <p:nvCxnSpPr>
          <p:cNvPr id="183" name="Google Shape;183;p22"/>
          <p:cNvCxnSpPr>
            <a:stCxn id="180" idx="2"/>
            <a:endCxn id="181" idx="0"/>
          </p:cNvCxnSpPr>
          <p:nvPr/>
        </p:nvCxnSpPr>
        <p:spPr>
          <a:xfrm>
            <a:off x="6920163" y="4870375"/>
            <a:ext cx="0" cy="509100"/>
          </a:xfrm>
          <a:prstGeom prst="straightConnector1">
            <a:avLst/>
          </a:prstGeom>
          <a:noFill/>
          <a:ln cap="flat" cmpd="sng" w="9525">
            <a:solidFill>
              <a:schemeClr val="dk2"/>
            </a:solidFill>
            <a:prstDash val="solid"/>
            <a:round/>
            <a:headEnd len="med" w="med" type="none"/>
            <a:tailEnd len="med" w="med" type="triangle"/>
          </a:ln>
        </p:spPr>
      </p:cxnSp>
      <p:cxnSp>
        <p:nvCxnSpPr>
          <p:cNvPr id="184" name="Google Shape;184;p22"/>
          <p:cNvCxnSpPr>
            <a:stCxn id="176" idx="2"/>
            <a:endCxn id="179" idx="0"/>
          </p:cNvCxnSpPr>
          <p:nvPr/>
        </p:nvCxnSpPr>
        <p:spPr>
          <a:xfrm>
            <a:off x="5632775" y="2800000"/>
            <a:ext cx="1287300" cy="509100"/>
          </a:xfrm>
          <a:prstGeom prst="straightConnector1">
            <a:avLst/>
          </a:prstGeom>
          <a:noFill/>
          <a:ln cap="flat" cmpd="sng" w="9525">
            <a:solidFill>
              <a:schemeClr val="dk2"/>
            </a:solidFill>
            <a:prstDash val="solid"/>
            <a:round/>
            <a:headEnd len="med" w="med" type="none"/>
            <a:tailEnd len="med" w="med" type="none"/>
          </a:ln>
        </p:spPr>
      </p:cxnSp>
      <p:cxnSp>
        <p:nvCxnSpPr>
          <p:cNvPr id="185" name="Google Shape;185;p22"/>
          <p:cNvCxnSpPr>
            <a:stCxn id="177" idx="2"/>
            <a:endCxn id="179" idx="0"/>
          </p:cNvCxnSpPr>
          <p:nvPr/>
        </p:nvCxnSpPr>
        <p:spPr>
          <a:xfrm>
            <a:off x="6920163" y="2800000"/>
            <a:ext cx="0" cy="509100"/>
          </a:xfrm>
          <a:prstGeom prst="straightConnector1">
            <a:avLst/>
          </a:prstGeom>
          <a:noFill/>
          <a:ln cap="flat" cmpd="sng" w="9525">
            <a:solidFill>
              <a:schemeClr val="dk2"/>
            </a:solidFill>
            <a:prstDash val="solid"/>
            <a:round/>
            <a:headEnd len="med" w="med" type="none"/>
            <a:tailEnd len="med" w="med" type="none"/>
          </a:ln>
        </p:spPr>
      </p:cxnSp>
      <p:cxnSp>
        <p:nvCxnSpPr>
          <p:cNvPr id="186" name="Google Shape;186;p22"/>
          <p:cNvCxnSpPr>
            <a:stCxn id="178" idx="2"/>
            <a:endCxn id="179" idx="0"/>
          </p:cNvCxnSpPr>
          <p:nvPr/>
        </p:nvCxnSpPr>
        <p:spPr>
          <a:xfrm flipH="1">
            <a:off x="6920250" y="2800000"/>
            <a:ext cx="1287300" cy="509100"/>
          </a:xfrm>
          <a:prstGeom prst="straightConnector1">
            <a:avLst/>
          </a:prstGeom>
          <a:noFill/>
          <a:ln cap="flat" cmpd="sng" w="9525">
            <a:solidFill>
              <a:schemeClr val="dk2"/>
            </a:solidFill>
            <a:prstDash val="solid"/>
            <a:round/>
            <a:headEnd len="med" w="med" type="none"/>
            <a:tailEnd len="med" w="med" type="none"/>
          </a:ln>
        </p:spPr>
      </p:cxnSp>
      <p:pic>
        <p:nvPicPr>
          <p:cNvPr id="187" name="Google Shape;187;p22"/>
          <p:cNvPicPr preferRelativeResize="0"/>
          <p:nvPr/>
        </p:nvPicPr>
        <p:blipFill>
          <a:blip r:embed="rId4">
            <a:alphaModFix/>
          </a:blip>
          <a:stretch>
            <a:fillRect/>
          </a:stretch>
        </p:blipFill>
        <p:spPr>
          <a:xfrm>
            <a:off x="186125" y="1740800"/>
            <a:ext cx="4078851" cy="1359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